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76" r:id="rId4"/>
    <p:sldId id="262" r:id="rId5"/>
    <p:sldId id="275" r:id="rId6"/>
    <p:sldId id="274" r:id="rId7"/>
    <p:sldId id="259" r:id="rId8"/>
    <p:sldId id="277" r:id="rId9"/>
    <p:sldId id="264" r:id="rId10"/>
    <p:sldId id="261" r:id="rId11"/>
    <p:sldId id="278" r:id="rId12"/>
    <p:sldId id="267" r:id="rId13"/>
    <p:sldId id="272" r:id="rId14"/>
    <p:sldId id="270" r:id="rId15"/>
    <p:sldId id="271" r:id="rId16"/>
    <p:sldId id="269"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46" autoAdjust="0"/>
  </p:normalViewPr>
  <p:slideViewPr>
    <p:cSldViewPr showGuides="1">
      <p:cViewPr varScale="1">
        <p:scale>
          <a:sx n="43" d="100"/>
          <a:sy n="43" d="100"/>
        </p:scale>
        <p:origin x="-216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6DD71-03AC-4C69-AA11-CA770A4C65CF}" type="datetimeFigureOut">
              <a:rPr lang="en-GB" smtClean="0"/>
              <a:t>18/06/2017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80D55-7222-4858-A764-82672B8BBCD0}" type="slidenum">
              <a:rPr lang="en-GB" smtClean="0"/>
              <a:t>‹#›</a:t>
            </a:fld>
            <a:endParaRPr lang="en-GB"/>
          </a:p>
        </p:txBody>
      </p:sp>
    </p:spTree>
    <p:extLst>
      <p:ext uri="{BB962C8B-B14F-4D97-AF65-F5344CB8AC3E}">
        <p14:creationId xmlns:p14="http://schemas.microsoft.com/office/powerpoint/2010/main" val="273331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introduction </a:t>
            </a:r>
            <a:r>
              <a:rPr lang="en-GB" dirty="0" smtClean="0"/>
              <a:t>can be used either as an assembly or as a lesson.</a:t>
            </a:r>
            <a:r>
              <a:rPr lang="en-GB" baseline="0" dirty="0" smtClean="0"/>
              <a:t> </a:t>
            </a:r>
            <a:r>
              <a:rPr lang="en-GB" dirty="0" smtClean="0"/>
              <a:t>There is a very similar Powerpoint for KS3 which may also be used in both ways. Please select the one which feels most appropriate for you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you are using it as an introductory lesson use the guidelines slide (3) as an opportunity to draw up guidelines for the rest of the MindMate lessons.  If using as an assembly hen use the guidelines slide to explain that you will be using guidelines in the lessons to ensure that pupils treat each other well and are kept safe.</a:t>
            </a:r>
            <a:endParaRPr lang="en-GB" dirty="0" smtClean="0"/>
          </a:p>
          <a:p>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a:t>
            </a:fld>
            <a:endParaRPr lang="en-GB"/>
          </a:p>
        </p:txBody>
      </p:sp>
    </p:spTree>
    <p:extLst>
      <p:ext uri="{BB962C8B-B14F-4D97-AF65-F5344CB8AC3E}">
        <p14:creationId xmlns:p14="http://schemas.microsoft.com/office/powerpoint/2010/main" val="188890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Freddie</a:t>
            </a:r>
            <a:r>
              <a:rPr lang="en-GB" baseline="0" dirty="0" smtClean="0"/>
              <a:t> </a:t>
            </a:r>
            <a:r>
              <a:rPr lang="en-GB" baseline="0" dirty="0" err="1" smtClean="0"/>
              <a:t>Flintoff</a:t>
            </a:r>
            <a:r>
              <a:rPr lang="en-GB" baseline="0" dirty="0" smtClean="0"/>
              <a:t> and </a:t>
            </a:r>
            <a:r>
              <a:rPr lang="en-GB" baseline="0" dirty="0" err="1" smtClean="0"/>
              <a:t>Poressor</a:t>
            </a:r>
            <a:r>
              <a:rPr lang="en-GB" baseline="0" dirty="0" smtClean="0"/>
              <a:t> Green tell us how things have been improved for them by talking about their mental health.  Cautionary note Professor Green talks about his Dad taking his own life.  You may need to forewarn vulnerable pupils (e.g. those who have had a similar experience) about this</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13</a:t>
            </a:fld>
            <a:endParaRPr lang="en-GB"/>
          </a:p>
        </p:txBody>
      </p:sp>
    </p:spTree>
    <p:extLst>
      <p:ext uri="{BB962C8B-B14F-4D97-AF65-F5344CB8AC3E}">
        <p14:creationId xmlns:p14="http://schemas.microsoft.com/office/powerpoint/2010/main" val="160935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https://www.mindmate.org.uk/games/</a:t>
            </a:r>
            <a:endParaRPr lang="en-GB" dirty="0"/>
          </a:p>
        </p:txBody>
      </p:sp>
      <p:sp>
        <p:nvSpPr>
          <p:cNvPr id="4" name="Slide Number Placeholder 3"/>
          <p:cNvSpPr>
            <a:spLocks noGrp="1"/>
          </p:cNvSpPr>
          <p:nvPr>
            <p:ph type="sldNum" sz="quarter" idx="10"/>
          </p:nvPr>
        </p:nvSpPr>
        <p:spPr/>
        <p:txBody>
          <a:bodyPr/>
          <a:lstStyle/>
          <a:p>
            <a:fld id="{ABD4D0C6-1C99-8540-A708-054B446CA27F}" type="slidenum">
              <a:rPr lang="en-US" smtClean="0"/>
              <a:t>14</a:t>
            </a:fld>
            <a:endParaRPr lang="en-US" dirty="0"/>
          </a:p>
        </p:txBody>
      </p:sp>
    </p:spTree>
    <p:extLst>
      <p:ext uri="{BB962C8B-B14F-4D97-AF65-F5344CB8AC3E}">
        <p14:creationId xmlns:p14="http://schemas.microsoft.com/office/powerpoint/2010/main" val="400020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 for your school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15</a:t>
            </a:fld>
            <a:endParaRPr lang="en-GB"/>
          </a:p>
        </p:txBody>
      </p:sp>
    </p:spTree>
    <p:extLst>
      <p:ext uri="{BB962C8B-B14F-4D97-AF65-F5344CB8AC3E}">
        <p14:creationId xmlns:p14="http://schemas.microsoft.com/office/powerpoint/2010/main" val="40542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D4D0C6-1C99-8540-A708-054B446CA27F}" type="slidenum">
              <a:rPr lang="en-US" smtClean="0"/>
              <a:t>16</a:t>
            </a:fld>
            <a:endParaRPr lang="en-US" dirty="0"/>
          </a:p>
        </p:txBody>
      </p:sp>
    </p:spTree>
    <p:extLst>
      <p:ext uri="{BB962C8B-B14F-4D97-AF65-F5344CB8AC3E}">
        <p14:creationId xmlns:p14="http://schemas.microsoft.com/office/powerpoint/2010/main" val="40599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open the</a:t>
            </a:r>
            <a:r>
              <a:rPr lang="en-GB" baseline="0" dirty="0" smtClean="0"/>
              <a:t> slide allow time for the liquid in the thermometer to go up and down and the </a:t>
            </a:r>
            <a:r>
              <a:rPr lang="en-GB" baseline="0" dirty="0" err="1" smtClean="0"/>
              <a:t>emojis</a:t>
            </a:r>
            <a:r>
              <a:rPr lang="en-GB" baseline="0" dirty="0" smtClean="0"/>
              <a:t> change.  </a:t>
            </a:r>
            <a:endParaRPr lang="en-GB" dirty="0"/>
          </a:p>
        </p:txBody>
      </p:sp>
      <p:sp>
        <p:nvSpPr>
          <p:cNvPr id="4" name="Slide Number Placeholder 3"/>
          <p:cNvSpPr>
            <a:spLocks noGrp="1"/>
          </p:cNvSpPr>
          <p:nvPr>
            <p:ph type="sldNum" sz="quarter" idx="10"/>
          </p:nvPr>
        </p:nvSpPr>
        <p:spPr/>
        <p:txBody>
          <a:bodyPr/>
          <a:lstStyle/>
          <a:p>
            <a:fld id="{486661DF-2F29-4162-8516-63CF3FE34C7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50848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using in an assembly</a:t>
            </a:r>
            <a:r>
              <a:rPr lang="en-GB" baseline="0" dirty="0" smtClean="0"/>
              <a:t> you might wish to remind pupils of the concept of ground rules and suggest that whilst you would normally agree them together you will use some of the most common ones to save time.  Something along the lines of “All pupils will be respectful to other pupils and not share what they have told them unless they have permission.”</a:t>
            </a:r>
          </a:p>
          <a:p>
            <a:endParaRPr lang="en-GB" baseline="0" dirty="0" smtClean="0"/>
          </a:p>
          <a:p>
            <a:r>
              <a:rPr lang="en-GB" baseline="0" dirty="0" smtClean="0"/>
              <a:t>If you are using the slides as an introductory lesson then draw up the class guidelines here.  There are notes on this in the guidance. A great starting place is to make a connection between how we would like to feel in the lessons and how we will behave to do this. Pupils may need some prompting and some encouragement to explore </a:t>
            </a:r>
            <a:r>
              <a:rPr lang="en-GB" b="1" baseline="0" dirty="0" smtClean="0"/>
              <a:t>feelings</a:t>
            </a:r>
            <a:r>
              <a:rPr lang="en-GB" baseline="0" dirty="0" smtClean="0"/>
              <a:t> and </a:t>
            </a:r>
            <a:r>
              <a:rPr lang="en-GB" b="1" baseline="0" dirty="0" smtClean="0"/>
              <a:t>behaviours</a:t>
            </a:r>
            <a:r>
              <a:rPr lang="en-GB" baseline="0" dirty="0" smtClean="0"/>
              <a:t> and to be clear about the difference between the two.</a:t>
            </a:r>
          </a:p>
          <a:p>
            <a:endParaRPr lang="en-GB" baseline="0" dirty="0" smtClean="0"/>
          </a:p>
          <a:p>
            <a:r>
              <a:rPr lang="en-GB" baseline="0" dirty="0" smtClean="0"/>
              <a:t>Record the ground rules on a piece of paper or add a slide which can then be copied into all the MindMate Lessons so that they are to hand in the lessons as a reminder and to add to if necessary.</a:t>
            </a:r>
            <a:endParaRPr lang="en-GB" dirty="0" smtClean="0"/>
          </a:p>
          <a:p>
            <a:endParaRPr lang="en-US" dirty="0"/>
          </a:p>
        </p:txBody>
      </p:sp>
      <p:sp>
        <p:nvSpPr>
          <p:cNvPr id="4" name="Slide Number Placeholder 3"/>
          <p:cNvSpPr>
            <a:spLocks noGrp="1"/>
          </p:cNvSpPr>
          <p:nvPr>
            <p:ph type="sldNum" sz="quarter" idx="10"/>
          </p:nvPr>
        </p:nvSpPr>
        <p:spPr/>
        <p:txBody>
          <a:bodyPr/>
          <a:lstStyle/>
          <a:p>
            <a:fld id="{ABD4D0C6-1C99-8540-A708-054B446CA27F}" type="slidenum">
              <a:rPr lang="en-US" smtClean="0"/>
              <a:t>3</a:t>
            </a:fld>
            <a:endParaRPr lang="en-US" dirty="0"/>
          </a:p>
        </p:txBody>
      </p:sp>
    </p:spTree>
    <p:extLst>
      <p:ext uri="{BB962C8B-B14F-4D97-AF65-F5344CB8AC3E}">
        <p14:creationId xmlns:p14="http://schemas.microsoft.com/office/powerpoint/2010/main" val="319567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idea here is to</a:t>
            </a:r>
            <a:r>
              <a:rPr lang="en-GB" baseline="0" dirty="0" smtClean="0"/>
              <a:t> both explore the feelings and also to remind pupils that feelings aren't good/positive or bad/negative, sometimes it is appropriate to feel sad, angry etc.  If we label feelings in a more neutral way it will support pupils to talk more openly about a range of feelings.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5</a:t>
            </a:fld>
            <a:endParaRPr lang="en-GB"/>
          </a:p>
        </p:txBody>
      </p:sp>
    </p:spTree>
    <p:extLst>
      <p:ext uri="{BB962C8B-B14F-4D97-AF65-F5344CB8AC3E}">
        <p14:creationId xmlns:p14="http://schemas.microsoft.com/office/powerpoint/2010/main" val="219321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they have all talked openly about their mental health problems.  They have all succeeded in life</a:t>
            </a:r>
            <a:r>
              <a:rPr lang="en-GB" baseline="0" dirty="0" smtClean="0"/>
              <a:t> in </a:t>
            </a:r>
            <a:r>
              <a:rPr lang="en-GB" dirty="0" smtClean="0"/>
              <a:t>spite of their mental health problems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6</a:t>
            </a:fld>
            <a:endParaRPr lang="en-GB"/>
          </a:p>
        </p:txBody>
      </p:sp>
    </p:spTree>
    <p:extLst>
      <p:ext uri="{BB962C8B-B14F-4D97-AF65-F5344CB8AC3E}">
        <p14:creationId xmlns:p14="http://schemas.microsoft.com/office/powerpoint/2010/main" val="320643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video is taken from the Time for Change anti-stigma campaign. It has</a:t>
            </a:r>
            <a:r>
              <a:rPr lang="en-GB" baseline="0" dirty="0" smtClean="0"/>
              <a:t> been edited to start at 25sec </a:t>
            </a:r>
            <a:r>
              <a:rPr lang="en-GB" dirty="0" smtClean="0"/>
              <a:t>to avoid possible offense.  For this reason it is not embedded but hyperlinked through to </a:t>
            </a:r>
            <a:r>
              <a:rPr lang="en-GB" dirty="0" err="1" smtClean="0"/>
              <a:t>youtube</a:t>
            </a:r>
            <a:r>
              <a:rPr lang="en-GB" dirty="0" smtClean="0"/>
              <a: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8</a:t>
            </a:fld>
            <a:endParaRPr lang="en-GB"/>
          </a:p>
        </p:txBody>
      </p:sp>
    </p:spTree>
    <p:extLst>
      <p:ext uri="{BB962C8B-B14F-4D97-AF65-F5344CB8AC3E}">
        <p14:creationId xmlns:p14="http://schemas.microsoft.com/office/powerpoint/2010/main" val="65263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ideas will appear when the slide is clicked on for a second time.  Allow pupils to come up with their won suggestions before showing them.</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9</a:t>
            </a:fld>
            <a:endParaRPr lang="en-GB"/>
          </a:p>
        </p:txBody>
      </p:sp>
    </p:spTree>
    <p:extLst>
      <p:ext uri="{BB962C8B-B14F-4D97-AF65-F5344CB8AC3E}">
        <p14:creationId xmlns:p14="http://schemas.microsoft.com/office/powerpoint/2010/main" val="221575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MindMate website is somewhere</a:t>
            </a:r>
            <a:r>
              <a:rPr lang="en-GB" baseline="0" dirty="0" smtClean="0"/>
              <a:t> young people can go to find out more about mental health and wellbeing, including top tips and local services.  Open the hyperlink if time allows to show them what the site is like. </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10</a:t>
            </a:fld>
            <a:endParaRPr lang="en-GB"/>
          </a:p>
        </p:txBody>
      </p:sp>
    </p:spTree>
    <p:extLst>
      <p:ext uri="{BB962C8B-B14F-4D97-AF65-F5344CB8AC3E}">
        <p14:creationId xmlns:p14="http://schemas.microsoft.com/office/powerpoint/2010/main" val="136708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just some of the benefits of the</a:t>
            </a:r>
            <a:r>
              <a:rPr lang="en-GB" baseline="0" dirty="0" smtClean="0"/>
              <a:t> MindMate Lessons.  Remind pupils that even if they don’t personally need help their friends and family may do so either now or in the future.</a:t>
            </a:r>
            <a:endParaRPr lang="en-GB" dirty="0"/>
          </a:p>
        </p:txBody>
      </p:sp>
      <p:sp>
        <p:nvSpPr>
          <p:cNvPr id="4" name="Slide Number Placeholder 3"/>
          <p:cNvSpPr>
            <a:spLocks noGrp="1"/>
          </p:cNvSpPr>
          <p:nvPr>
            <p:ph type="sldNum" sz="quarter" idx="10"/>
          </p:nvPr>
        </p:nvSpPr>
        <p:spPr/>
        <p:txBody>
          <a:bodyPr/>
          <a:lstStyle/>
          <a:p>
            <a:fld id="{5CD80D55-7222-4858-A764-82672B8BBCD0}" type="slidenum">
              <a:rPr lang="en-GB" smtClean="0"/>
              <a:t>11</a:t>
            </a:fld>
            <a:endParaRPr lang="en-GB"/>
          </a:p>
        </p:txBody>
      </p:sp>
    </p:spTree>
    <p:extLst>
      <p:ext uri="{BB962C8B-B14F-4D97-AF65-F5344CB8AC3E}">
        <p14:creationId xmlns:p14="http://schemas.microsoft.com/office/powerpoint/2010/main" val="212598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D429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ounded Rectangle 7"/>
          <p:cNvSpPr/>
          <p:nvPr userDrawn="1"/>
        </p:nvSpPr>
        <p:spPr>
          <a:xfrm>
            <a:off x="288362" y="1079856"/>
            <a:ext cx="4327110" cy="3865673"/>
          </a:xfrm>
          <a:prstGeom prst="roundRect">
            <a:avLst>
              <a:gd name="adj" fmla="val 105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hasCustomPrompt="1"/>
          </p:nvPr>
        </p:nvSpPr>
        <p:spPr>
          <a:xfrm>
            <a:off x="458791" y="1657516"/>
            <a:ext cx="3921862" cy="3489281"/>
          </a:xfrm>
        </p:spPr>
        <p:txBody>
          <a:bodyPr anchor="t" anchorCtr="0">
            <a:normAutofit/>
          </a:bodyPr>
          <a:lstStyle>
            <a:lvl1pPr algn="l">
              <a:lnSpc>
                <a:spcPct val="80000"/>
              </a:lnSpc>
              <a:defRPr sz="5000">
                <a:solidFill>
                  <a:srgbClr val="0D4296"/>
                </a:solidFill>
              </a:defRPr>
            </a:lvl1pPr>
          </a:lstStyle>
          <a:p>
            <a:r>
              <a:rPr lang="en-GB" dirty="0" smtClean="0"/>
              <a:t>Main title</a:t>
            </a:r>
            <a:endParaRPr lang="en-US" dirty="0"/>
          </a:p>
        </p:txBody>
      </p:sp>
      <p:sp>
        <p:nvSpPr>
          <p:cNvPr id="3" name="Subtitle 2"/>
          <p:cNvSpPr>
            <a:spLocks noGrp="1"/>
          </p:cNvSpPr>
          <p:nvPr>
            <p:ph type="subTitle" idx="1" hasCustomPrompt="1"/>
          </p:nvPr>
        </p:nvSpPr>
        <p:spPr>
          <a:xfrm>
            <a:off x="473562" y="660930"/>
            <a:ext cx="3958676" cy="434611"/>
          </a:xfrm>
        </p:spPr>
        <p:txBody>
          <a:bodyPr>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a:t>
            </a:r>
            <a:endParaRPr lang="en-US" dirty="0"/>
          </a:p>
        </p:txBody>
      </p:sp>
      <p:sp>
        <p:nvSpPr>
          <p:cNvPr id="10" name="TextBox 9"/>
          <p:cNvSpPr txBox="1"/>
          <p:nvPr userDrawn="1"/>
        </p:nvSpPr>
        <p:spPr>
          <a:xfrm>
            <a:off x="483331" y="1231693"/>
            <a:ext cx="2846294" cy="369332"/>
          </a:xfrm>
          <a:prstGeom prst="rect">
            <a:avLst/>
          </a:prstGeom>
          <a:noFill/>
        </p:spPr>
        <p:txBody>
          <a:bodyPr wrap="square" rtlCol="0">
            <a:spAutoFit/>
          </a:bodyPr>
          <a:lstStyle/>
          <a:p>
            <a:pPr defTabSz="457200"/>
            <a:r>
              <a:rPr lang="en-US" b="1">
                <a:solidFill>
                  <a:prstClr val="black"/>
                </a:solidFill>
                <a:latin typeface="Arial"/>
                <a:cs typeface="Arial"/>
              </a:rPr>
              <a:t>Recognise feelings</a:t>
            </a:r>
            <a:endParaRPr lang="en-US" b="1" dirty="0">
              <a:solidFill>
                <a:prstClr val="black"/>
              </a:solidFill>
              <a:latin typeface="Arial"/>
              <a:cs typeface="Arial"/>
            </a:endParaRPr>
          </a:p>
        </p:txBody>
      </p:sp>
      <p:pic>
        <p:nvPicPr>
          <p:cNvPr id="11" name="Picture 10" descr="Grou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7747"/>
          <a:stretch/>
        </p:blipFill>
        <p:spPr>
          <a:xfrm>
            <a:off x="4900936" y="1007620"/>
            <a:ext cx="4243064" cy="5028615"/>
          </a:xfrm>
          <a:prstGeom prst="rect">
            <a:avLst/>
          </a:prstGeom>
        </p:spPr>
      </p:pic>
      <p:sp>
        <p:nvSpPr>
          <p:cNvPr id="12" name="Right Triangle 11"/>
          <p:cNvSpPr/>
          <p:nvPr userDrawn="1"/>
        </p:nvSpPr>
        <p:spPr>
          <a:xfrm flipH="1" flipV="1">
            <a:off x="3048000" y="4810677"/>
            <a:ext cx="1165412" cy="6722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v</a:t>
            </a:r>
          </a:p>
        </p:txBody>
      </p:sp>
    </p:spTree>
    <p:extLst>
      <p:ext uri="{BB962C8B-B14F-4D97-AF65-F5344CB8AC3E}">
        <p14:creationId xmlns:p14="http://schemas.microsoft.com/office/powerpoint/2010/main" val="17146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7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306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8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4F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457200" y="176948"/>
            <a:ext cx="8229600" cy="1143000"/>
          </a:xfrm>
        </p:spPr>
        <p:txBody>
          <a:bodyPr/>
          <a:lstStyle>
            <a:lvl1pPr algn="l">
              <a:defRPr>
                <a:solidFill>
                  <a:srgbClr val="0D4296"/>
                </a:solidFill>
              </a:defRPr>
            </a:lvl1pPr>
          </a:lstStyle>
          <a:p>
            <a:r>
              <a:rPr lang="en-GB" dirty="0" smtClean="0"/>
              <a:t>Title</a:t>
            </a:r>
            <a:endParaRPr lang="en-US" dirty="0"/>
          </a:p>
        </p:txBody>
      </p:sp>
      <p:sp>
        <p:nvSpPr>
          <p:cNvPr id="3" name="Content Placeholder 2"/>
          <p:cNvSpPr>
            <a:spLocks noGrp="1"/>
          </p:cNvSpPr>
          <p:nvPr>
            <p:ph idx="1" hasCustomPrompt="1"/>
          </p:nvPr>
        </p:nvSpPr>
        <p:spPr>
          <a:xfrm>
            <a:off x="457200" y="1600201"/>
            <a:ext cx="4062506" cy="461682"/>
          </a:xfrm>
        </p:spPr>
        <p:txBody>
          <a:bodyPr>
            <a:normAutofit/>
          </a:bodyPr>
          <a:lstStyle>
            <a:lvl1pPr marL="0" indent="0">
              <a:buNone/>
              <a:defRPr sz="2500" b="1" i="0">
                <a:solidFill>
                  <a:srgbClr val="0D4296"/>
                </a:solidFill>
                <a:latin typeface="Arial"/>
                <a:cs typeface="Arial"/>
              </a:defRPr>
            </a:lvl1pPr>
          </a:lstStyle>
          <a:p>
            <a:pPr lvl="0"/>
            <a:r>
              <a:rPr lang="en-GB" dirty="0" smtClean="0"/>
              <a:t>Sub-title</a:t>
            </a:r>
          </a:p>
        </p:txBody>
      </p:sp>
      <p:sp>
        <p:nvSpPr>
          <p:cNvPr id="8" name="Content Placeholder 2"/>
          <p:cNvSpPr>
            <a:spLocks noGrp="1"/>
          </p:cNvSpPr>
          <p:nvPr>
            <p:ph idx="13" hasCustomPrompt="1"/>
          </p:nvPr>
        </p:nvSpPr>
        <p:spPr>
          <a:xfrm>
            <a:off x="457200" y="2078319"/>
            <a:ext cx="4062506" cy="2762622"/>
          </a:xfrm>
        </p:spPr>
        <p:txBody>
          <a:bodyPr>
            <a:normAutofit/>
          </a:bodyPr>
          <a:lstStyle>
            <a:lvl1pPr marL="0" indent="180000">
              <a:lnSpc>
                <a:spcPct val="100000"/>
              </a:lnSpc>
              <a:spcBef>
                <a:spcPts val="0"/>
              </a:spcBef>
              <a:buClr>
                <a:srgbClr val="0D4296"/>
              </a:buClr>
              <a:buFont typeface="Arial"/>
              <a:buChar char="•"/>
              <a:defRPr sz="2000" b="0" i="0" kern="0" baseline="0">
                <a:solidFill>
                  <a:schemeClr val="tx1"/>
                </a:solidFill>
                <a:latin typeface="Arial"/>
                <a:cs typeface="Arial"/>
              </a:defRPr>
            </a:lvl1pPr>
          </a:lstStyle>
          <a:p>
            <a:pPr lvl="0"/>
            <a:r>
              <a:rPr lang="en-GB" dirty="0" smtClean="0"/>
              <a:t>Body copy </a:t>
            </a:r>
          </a:p>
          <a:p>
            <a:pPr lvl="0"/>
            <a:r>
              <a:rPr lang="en-GB" dirty="0" smtClean="0"/>
              <a:t>Body copy</a:t>
            </a:r>
          </a:p>
        </p:txBody>
      </p:sp>
      <p:pic>
        <p:nvPicPr>
          <p:cNvPr id="11" name="Picture 10" descr="MM_logo_blue-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81" t="42739" r="32026" b="43310"/>
          <a:stretch/>
        </p:blipFill>
        <p:spPr>
          <a:xfrm>
            <a:off x="242048" y="6307738"/>
            <a:ext cx="1731682" cy="375263"/>
          </a:xfrm>
          <a:prstGeom prst="rect">
            <a:avLst/>
          </a:prstGeom>
        </p:spPr>
      </p:pic>
    </p:spTree>
    <p:extLst>
      <p:ext uri="{BB962C8B-B14F-4D97-AF65-F5344CB8AC3E}">
        <p14:creationId xmlns:p14="http://schemas.microsoft.com/office/powerpoint/2010/main" val="313490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676984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4"/>
          <p:cNvSpPr txBox="1">
            <a:spLocks/>
          </p:cNvSpPr>
          <p:nvPr userDrawn="1"/>
        </p:nvSpPr>
        <p:spPr>
          <a:xfrm>
            <a:off x="2123141" y="6435349"/>
            <a:ext cx="1395506"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white">
                    <a:lumMod val="50000"/>
                  </a:prstClr>
                </a:solidFill>
              </a:rPr>
              <a:t>KS1 Year 1</a:t>
            </a:r>
            <a:endParaRPr lang="en-US" dirty="0">
              <a:solidFill>
                <a:prstClr val="white">
                  <a:lumMod val="50000"/>
                </a:prstClr>
              </a:solidFill>
            </a:endParaRPr>
          </a:p>
        </p:txBody>
      </p:sp>
      <p:sp>
        <p:nvSpPr>
          <p:cNvPr id="13" name="Rounded Rectangle 12"/>
          <p:cNvSpPr/>
          <p:nvPr userDrawn="1"/>
        </p:nvSpPr>
        <p:spPr>
          <a:xfrm>
            <a:off x="288362" y="1600201"/>
            <a:ext cx="4327110" cy="3865673"/>
          </a:xfrm>
          <a:prstGeom prst="roundRect">
            <a:avLst>
              <a:gd name="adj" fmla="val 10570"/>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ight Triangle 13"/>
          <p:cNvSpPr/>
          <p:nvPr userDrawn="1"/>
        </p:nvSpPr>
        <p:spPr>
          <a:xfrm flipH="1" flipV="1">
            <a:off x="3048000" y="5331022"/>
            <a:ext cx="1165412" cy="672240"/>
          </a:xfrm>
          <a:prstGeom prst="rtTriangle">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itle 1"/>
          <p:cNvSpPr txBox="1">
            <a:spLocks/>
          </p:cNvSpPr>
          <p:nvPr userDrawn="1"/>
        </p:nvSpPr>
        <p:spPr>
          <a:xfrm>
            <a:off x="458791" y="1855728"/>
            <a:ext cx="3921862" cy="3489281"/>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4400" b="1" i="0" kern="1200">
                <a:solidFill>
                  <a:srgbClr val="0D4296"/>
                </a:solidFill>
                <a:latin typeface="Arial"/>
                <a:ea typeface="+mj-ea"/>
                <a:cs typeface="Arial"/>
              </a:defRPr>
            </a:lvl1pPr>
          </a:lstStyle>
          <a:p>
            <a:r>
              <a:rPr lang="en-GB" dirty="0" smtClean="0"/>
              <a:t>Main title</a:t>
            </a:r>
            <a:endParaRPr lang="en-US" dirty="0"/>
          </a:p>
        </p:txBody>
      </p:sp>
      <p:sp>
        <p:nvSpPr>
          <p:cNvPr id="7" name="Slide Number Placeholder 6"/>
          <p:cNvSpPr>
            <a:spLocks noGrp="1"/>
          </p:cNvSpPr>
          <p:nvPr userDrawn="1">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72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25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0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8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7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55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248187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BD30EFA-4909-9149-8637-7AF4A121BA3E}" type="datetimeFigureOut">
              <a:rPr lang="en-US" smtClean="0">
                <a:solidFill>
                  <a:prstClr val="black">
                    <a:tint val="75000"/>
                  </a:prstClr>
                </a:solidFill>
              </a:rPr>
              <a:pPr defTabSz="457200"/>
              <a:t>6/18/2017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8C05F8-E76C-F94C-95D6-AE6E501D4D8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4468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mate.org.uk/im-a-young-pers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dXhn6ZHXNlY"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ngmind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SE5Ip60_HJk?t=25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791" y="1196752"/>
            <a:ext cx="3958676" cy="434611"/>
          </a:xfrm>
          <a:solidFill>
            <a:schemeClr val="bg1"/>
          </a:solidFill>
        </p:spPr>
        <p:txBody>
          <a:bodyPr>
            <a:normAutofit/>
          </a:bodyPr>
          <a:lstStyle/>
          <a:p>
            <a:endParaRPr lang="en-US" dirty="0"/>
          </a:p>
        </p:txBody>
      </p:sp>
      <p:sp>
        <p:nvSpPr>
          <p:cNvPr id="4" name="Title 3"/>
          <p:cNvSpPr>
            <a:spLocks noGrp="1"/>
          </p:cNvSpPr>
          <p:nvPr>
            <p:ph type="ctrTitle"/>
          </p:nvPr>
        </p:nvSpPr>
        <p:spPr>
          <a:xfrm>
            <a:off x="458791" y="1657516"/>
            <a:ext cx="3820132" cy="2875407"/>
          </a:xfrm>
        </p:spPr>
        <p:txBody>
          <a:bodyPr>
            <a:normAutofit/>
          </a:bodyPr>
          <a:lstStyle/>
          <a:p>
            <a:r>
              <a:rPr lang="en-US" dirty="0" smtClean="0"/>
              <a:t>What are MindMate Lessons?</a:t>
            </a:r>
            <a:r>
              <a:rPr lang="en-US" dirty="0" smtClean="0"/>
              <a:t/>
            </a:r>
            <a:br>
              <a:rPr lang="en-US" dirty="0" smtClean="0"/>
            </a:br>
            <a:r>
              <a:rPr lang="en-US" sz="2400" dirty="0" smtClean="0"/>
              <a:t>KS4</a:t>
            </a:r>
            <a:endParaRPr lang="en-US" sz="2400" dirty="0"/>
          </a:p>
        </p:txBody>
      </p:sp>
      <p:pic>
        <p:nvPicPr>
          <p:cNvPr id="5" name="Picture 4" descr="MM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1" y="5952809"/>
            <a:ext cx="3048363" cy="531352"/>
          </a:xfrm>
          <a:prstGeom prst="rect">
            <a:avLst/>
          </a:prstGeom>
        </p:spPr>
      </p:pic>
      <p:sp>
        <p:nvSpPr>
          <p:cNvPr id="7" name="Footer Placeholder 4"/>
          <p:cNvSpPr txBox="1">
            <a:spLocks/>
          </p:cNvSpPr>
          <p:nvPr/>
        </p:nvSpPr>
        <p:spPr>
          <a:xfrm>
            <a:off x="5900615" y="6435349"/>
            <a:ext cx="3056623"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 </a:t>
            </a:r>
            <a:r>
              <a:rPr lang="en-US" dirty="0" smtClean="0">
                <a:solidFill>
                  <a:prstClr val="white"/>
                </a:solidFill>
              </a:rPr>
              <a:t>Leeds South and East CCG</a:t>
            </a:r>
            <a:endParaRPr lang="en-US" dirty="0">
              <a:solidFill>
                <a:prstClr val="white"/>
              </a:solidFill>
            </a:endParaRPr>
          </a:p>
        </p:txBody>
      </p:sp>
    </p:spTree>
    <p:extLst>
      <p:ext uri="{BB962C8B-B14F-4D97-AF65-F5344CB8AC3E}">
        <p14:creationId xmlns:p14="http://schemas.microsoft.com/office/powerpoint/2010/main" val="3240343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MindMate help </a:t>
            </a:r>
            <a:endParaRPr lang="en-GB" dirty="0"/>
          </a:p>
        </p:txBody>
      </p:sp>
      <p:sp>
        <p:nvSpPr>
          <p:cNvPr id="3" name="Content Placeholder 2"/>
          <p:cNvSpPr>
            <a:spLocks noGrp="1"/>
          </p:cNvSpPr>
          <p:nvPr>
            <p:ph idx="1"/>
          </p:nvPr>
        </p:nvSpPr>
        <p:spPr/>
        <p:txBody>
          <a:bodyPr>
            <a:normAutofit lnSpcReduction="10000"/>
          </a:bodyPr>
          <a:lstStyle/>
          <a:p>
            <a:endParaRPr lang="en-GB"/>
          </a:p>
        </p:txBody>
      </p:sp>
      <p:pic>
        <p:nvPicPr>
          <p:cNvPr id="1026" name="Picture 2">
            <a:hlinkClick r:id="rId3"/>
          </p:cNvPr>
          <p:cNvPicPr>
            <a:picLocks noGrp="1" noChangeAspect="1" noChangeArrowheads="1"/>
          </p:cNvPicPr>
          <p:nvPr>
            <p:ph idx="13"/>
          </p:nvPr>
        </p:nvPicPr>
        <p:blipFill rotWithShape="1">
          <a:blip r:embed="rId4">
            <a:extLst>
              <a:ext uri="{28A0092B-C50C-407E-A947-70E740481C1C}">
                <a14:useLocalDpi xmlns:a14="http://schemas.microsoft.com/office/drawing/2010/main" val="0"/>
              </a:ext>
            </a:extLst>
          </a:blip>
          <a:srcRect l="-1" t="8457" r="2571" b="3677"/>
          <a:stretch/>
        </p:blipFill>
        <p:spPr bwMode="auto">
          <a:xfrm>
            <a:off x="1256402" y="1106596"/>
            <a:ext cx="6437939" cy="464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11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the lessons help?</a:t>
            </a:r>
            <a:endParaRPr lang="en-GB" dirty="0"/>
          </a:p>
        </p:txBody>
      </p:sp>
      <p:sp>
        <p:nvSpPr>
          <p:cNvPr id="4" name="Content Placeholder 3"/>
          <p:cNvSpPr>
            <a:spLocks noGrp="1"/>
          </p:cNvSpPr>
          <p:nvPr>
            <p:ph idx="13"/>
          </p:nvPr>
        </p:nvSpPr>
        <p:spPr>
          <a:xfrm>
            <a:off x="457200" y="1556792"/>
            <a:ext cx="4690864" cy="4464496"/>
          </a:xfrm>
        </p:spPr>
        <p:txBody>
          <a:bodyPr>
            <a:normAutofit/>
          </a:bodyPr>
          <a:lstStyle/>
          <a:p>
            <a:r>
              <a:rPr lang="en-GB" sz="2400" dirty="0" smtClean="0"/>
              <a:t>They will teach skills to help you look after yourself and support your friends</a:t>
            </a:r>
          </a:p>
          <a:p>
            <a:pPr indent="0">
              <a:buNone/>
            </a:pPr>
            <a:endParaRPr lang="en-GB" sz="2400" dirty="0" smtClean="0"/>
          </a:p>
          <a:p>
            <a:r>
              <a:rPr lang="en-GB" sz="2400" dirty="0" smtClean="0"/>
              <a:t>They will explain life changes and healthy relationships</a:t>
            </a:r>
          </a:p>
          <a:p>
            <a:pPr indent="0">
              <a:buNone/>
            </a:pPr>
            <a:endParaRPr lang="en-GB" sz="2400" dirty="0" smtClean="0"/>
          </a:p>
          <a:p>
            <a:r>
              <a:rPr lang="en-GB" sz="2400" dirty="0" smtClean="0"/>
              <a:t>They will help you to see what you are good at and set goals</a:t>
            </a:r>
          </a:p>
          <a:p>
            <a:pPr indent="0">
              <a:buNone/>
            </a:pPr>
            <a:endParaRPr lang="en-GB" dirty="0"/>
          </a:p>
        </p:txBody>
      </p:sp>
      <p:sp>
        <p:nvSpPr>
          <p:cNvPr id="6" name="Content Placeholder 5"/>
          <p:cNvSpPr>
            <a:spLocks noGrp="1"/>
          </p:cNvSpPr>
          <p:nvPr>
            <p:ph idx="1"/>
          </p:nvPr>
        </p:nvSpPr>
        <p:spPr/>
        <p:txBody>
          <a:bodyPr>
            <a:normAutofit lnSpcReduction="10000"/>
          </a:bodyPr>
          <a:lstStyle/>
          <a:p>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516" y="1556792"/>
            <a:ext cx="339106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43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it important to have good mental health?</a:t>
            </a:r>
            <a:endParaRPr lang="en-GB" dirty="0"/>
          </a:p>
        </p:txBody>
      </p:sp>
      <p:sp>
        <p:nvSpPr>
          <p:cNvPr id="3" name="Content Placeholder 2"/>
          <p:cNvSpPr>
            <a:spLocks noGrp="1"/>
          </p:cNvSpPr>
          <p:nvPr>
            <p:ph idx="1"/>
          </p:nvPr>
        </p:nvSpPr>
        <p:spPr/>
        <p:txBody>
          <a:bodyPr>
            <a:normAutofit lnSpcReduction="10000"/>
          </a:bodyPr>
          <a:lstStyle/>
          <a:p>
            <a:r>
              <a:rPr lang="en-GB" dirty="0" smtClean="0"/>
              <a:t>It can help with</a:t>
            </a:r>
            <a:endParaRPr lang="en-GB" dirty="0"/>
          </a:p>
        </p:txBody>
      </p:sp>
      <p:sp>
        <p:nvSpPr>
          <p:cNvPr id="4" name="Content Placeholder 3"/>
          <p:cNvSpPr>
            <a:spLocks noGrp="1"/>
          </p:cNvSpPr>
          <p:nvPr>
            <p:ph idx="13"/>
          </p:nvPr>
        </p:nvSpPr>
        <p:spPr>
          <a:xfrm>
            <a:off x="486662" y="2276872"/>
            <a:ext cx="4062506" cy="2762622"/>
          </a:xfrm>
        </p:spPr>
        <p:txBody>
          <a:bodyPr/>
          <a:lstStyle/>
          <a:p>
            <a:r>
              <a:rPr lang="en-GB" dirty="0" smtClean="0"/>
              <a:t>Coping with difficult situations and life changes </a:t>
            </a:r>
          </a:p>
          <a:p>
            <a:pPr>
              <a:lnSpc>
                <a:spcPct val="150000"/>
              </a:lnSpc>
            </a:pPr>
            <a:r>
              <a:rPr lang="en-GB" dirty="0" smtClean="0"/>
              <a:t>Doing well at school</a:t>
            </a:r>
          </a:p>
          <a:p>
            <a:pPr>
              <a:lnSpc>
                <a:spcPct val="150000"/>
              </a:lnSpc>
            </a:pPr>
            <a:r>
              <a:rPr lang="en-GB" dirty="0" smtClean="0"/>
              <a:t>Making and keeping friends</a:t>
            </a:r>
          </a:p>
          <a:p>
            <a:pPr>
              <a:lnSpc>
                <a:spcPct val="150000"/>
              </a:lnSpc>
            </a:pPr>
            <a:r>
              <a:rPr lang="en-GB" dirty="0" smtClean="0"/>
              <a:t>Doing well at sports and hobbies </a:t>
            </a:r>
            <a:endParaRPr lang="en-GB" dirty="0"/>
          </a:p>
        </p:txBody>
      </p:sp>
      <p:pic>
        <p:nvPicPr>
          <p:cNvPr id="2050" name="Picture 2" descr="L:\Health and Wellbeing Service Programmes\PROGRAMMES &amp; PROJECTS\EWMH\Curriculum\MindMate Lessons\The Lessons\feeling-goo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4341862" cy="434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93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Talking is often the first step </a:t>
            </a:r>
            <a:endParaRPr lang="en-GB" dirty="0"/>
          </a:p>
        </p:txBody>
      </p:sp>
      <p:pic>
        <p:nvPicPr>
          <p:cNvPr id="5" name="dXhn6ZHXNlY"/>
          <p:cNvPicPr>
            <a:picLocks noGrp="1" noRot="1" noChangeAspect="1"/>
          </p:cNvPicPr>
          <p:nvPr>
            <p:ph idx="1"/>
            <a:videoFile r:link="rId1"/>
          </p:nvPr>
        </p:nvPicPr>
        <p:blipFill>
          <a:blip r:embed="rId4"/>
          <a:stretch>
            <a:fillRect/>
          </a:stretch>
        </p:blipFill>
        <p:spPr>
          <a:xfrm>
            <a:off x="896718" y="1361655"/>
            <a:ext cx="7350563" cy="4134691"/>
          </a:xfrm>
          <a:prstGeom prst="rect">
            <a:avLst/>
          </a:prstGeom>
        </p:spPr>
      </p:pic>
      <p:sp>
        <p:nvSpPr>
          <p:cNvPr id="4" name="Content Placeholder 3"/>
          <p:cNvSpPr>
            <a:spLocks noGrp="1"/>
          </p:cNvSpPr>
          <p:nvPr>
            <p:ph idx="13"/>
          </p:nvPr>
        </p:nvSpPr>
        <p:spPr/>
        <p:txBody>
          <a:bodyPr/>
          <a:lstStyle/>
          <a:p>
            <a:pPr indent="0">
              <a:buNone/>
            </a:pPr>
            <a:endParaRPr lang="en-GB" dirty="0"/>
          </a:p>
        </p:txBody>
      </p:sp>
    </p:spTree>
    <p:extLst>
      <p:ext uri="{BB962C8B-B14F-4D97-AF65-F5344CB8AC3E}">
        <p14:creationId xmlns:p14="http://schemas.microsoft.com/office/powerpoint/2010/main" val="38009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ees-13.png"/>
          <p:cNvPicPr>
            <a:picLocks noChangeAspect="1"/>
          </p:cNvPicPr>
          <p:nvPr/>
        </p:nvPicPr>
        <p:blipFill rotWithShape="1">
          <a:blip r:embed="rId3" cstate="print">
            <a:extLst>
              <a:ext uri="{28A0092B-C50C-407E-A947-70E740481C1C}">
                <a14:useLocalDpi xmlns:a14="http://schemas.microsoft.com/office/drawing/2010/main" val="0"/>
              </a:ext>
            </a:extLst>
          </a:blip>
          <a:srcRect l="34401" t="11759" r="36833" b="16049"/>
          <a:stretch/>
        </p:blipFill>
        <p:spPr>
          <a:xfrm>
            <a:off x="5898117" y="2276872"/>
            <a:ext cx="3245883" cy="4581128"/>
          </a:xfrm>
          <a:prstGeom prst="rect">
            <a:avLst/>
          </a:prstGeom>
        </p:spPr>
      </p:pic>
      <p:sp>
        <p:nvSpPr>
          <p:cNvPr id="9"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14</a:t>
            </a:fld>
            <a:endParaRPr lang="en-US" dirty="0"/>
          </a:p>
        </p:txBody>
      </p:sp>
      <p:sp>
        <p:nvSpPr>
          <p:cNvPr id="10" name="Title 1"/>
          <p:cNvSpPr>
            <a:spLocks noGrp="1"/>
          </p:cNvSpPr>
          <p:nvPr>
            <p:ph type="title"/>
          </p:nvPr>
        </p:nvSpPr>
        <p:spPr>
          <a:xfrm>
            <a:off x="457200" y="176948"/>
            <a:ext cx="8589108" cy="1278668"/>
          </a:xfrm>
        </p:spPr>
        <p:txBody>
          <a:bodyPr>
            <a:normAutofit/>
          </a:bodyPr>
          <a:lstStyle/>
          <a:p>
            <a:r>
              <a:rPr lang="en-GB" dirty="0" smtClean="0"/>
              <a:t>Taking the learning away</a:t>
            </a:r>
            <a:endParaRPr lang="en-US" dirty="0"/>
          </a:p>
        </p:txBody>
      </p:sp>
      <p:sp>
        <p:nvSpPr>
          <p:cNvPr id="11" name="Content Placeholder 3"/>
          <p:cNvSpPr>
            <a:spLocks noGrp="1"/>
          </p:cNvSpPr>
          <p:nvPr>
            <p:ph idx="13"/>
          </p:nvPr>
        </p:nvSpPr>
        <p:spPr>
          <a:xfrm>
            <a:off x="457197" y="1455616"/>
            <a:ext cx="5533088" cy="4771929"/>
          </a:xfrm>
        </p:spPr>
        <p:txBody>
          <a:bodyPr>
            <a:noAutofit/>
          </a:bodyPr>
          <a:lstStyle/>
          <a:p>
            <a:pPr marL="180000" indent="-180000">
              <a:lnSpc>
                <a:spcPct val="150000"/>
              </a:lnSpc>
            </a:pPr>
            <a:r>
              <a:rPr lang="en-GB" sz="2400" dirty="0" smtClean="0"/>
              <a:t>Take a look at the MindMate website </a:t>
            </a:r>
          </a:p>
          <a:p>
            <a:pPr marL="180000" indent="-180000">
              <a:lnSpc>
                <a:spcPct val="150000"/>
              </a:lnSpc>
            </a:pPr>
            <a:r>
              <a:rPr lang="en-GB" sz="2400" dirty="0" smtClean="0"/>
              <a:t>Play one of the games on the </a:t>
            </a:r>
            <a:r>
              <a:rPr lang="en-GB" sz="2400" dirty="0" smtClean="0"/>
              <a:t>website</a:t>
            </a:r>
            <a:endParaRPr lang="en-GB" sz="2400" dirty="0" smtClean="0"/>
          </a:p>
          <a:p>
            <a:pPr>
              <a:lnSpc>
                <a:spcPct val="150000"/>
              </a:lnSpc>
            </a:pPr>
            <a:r>
              <a:rPr lang="en-GB" sz="2400" dirty="0" smtClean="0"/>
              <a:t>Show it to one of the adults in your </a:t>
            </a:r>
            <a:r>
              <a:rPr lang="en-GB" sz="2400" dirty="0" smtClean="0"/>
              <a:t>life</a:t>
            </a:r>
            <a:endParaRPr lang="en-GB" sz="2400" dirty="0" smtClean="0"/>
          </a:p>
          <a:p>
            <a:pPr>
              <a:lnSpc>
                <a:spcPct val="150000"/>
              </a:lnSpc>
            </a:pPr>
            <a:r>
              <a:rPr lang="en-GB" sz="2400" dirty="0" smtClean="0"/>
              <a:t>Tell them about the </a:t>
            </a:r>
            <a:r>
              <a:rPr lang="en-GB" sz="2400" dirty="0" smtClean="0"/>
              <a:t>MindMate  Lessons   </a:t>
            </a:r>
            <a:endParaRPr lang="en-GB" sz="2400" dirty="0"/>
          </a:p>
        </p:txBody>
      </p:sp>
      <p:pic>
        <p:nvPicPr>
          <p:cNvPr id="13" name="Picture 12" descr="skater-10.png"/>
          <p:cNvPicPr>
            <a:picLocks noChangeAspect="1"/>
          </p:cNvPicPr>
          <p:nvPr/>
        </p:nvPicPr>
        <p:blipFill rotWithShape="1">
          <a:blip r:embed="rId4" cstate="print">
            <a:extLst>
              <a:ext uri="{28A0092B-C50C-407E-A947-70E740481C1C}">
                <a14:useLocalDpi xmlns:a14="http://schemas.microsoft.com/office/drawing/2010/main" val="0"/>
              </a:ext>
            </a:extLst>
          </a:blip>
          <a:srcRect l="39210" t="10430" r="39636" b="11300"/>
          <a:stretch/>
        </p:blipFill>
        <p:spPr>
          <a:xfrm>
            <a:off x="5156264" y="3429000"/>
            <a:ext cx="1668042" cy="3470876"/>
          </a:xfrm>
          <a:prstGeom prst="rect">
            <a:avLst/>
          </a:prstGeom>
        </p:spPr>
      </p:pic>
    </p:spTree>
    <p:extLst>
      <p:ext uri="{BB962C8B-B14F-4D97-AF65-F5344CB8AC3E}">
        <p14:creationId xmlns:p14="http://schemas.microsoft.com/office/powerpoint/2010/main" val="140770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can help with wellbeing and mental health in school?</a:t>
            </a:r>
            <a:endParaRPr lang="en-GB" dirty="0"/>
          </a:p>
        </p:txBody>
      </p:sp>
      <p:sp>
        <p:nvSpPr>
          <p:cNvPr id="3" name="Content Placeholder 2"/>
          <p:cNvSpPr>
            <a:spLocks noGrp="1"/>
          </p:cNvSpPr>
          <p:nvPr>
            <p:ph idx="1"/>
          </p:nvPr>
        </p:nvSpPr>
        <p:spPr/>
        <p:txBody>
          <a:bodyPr>
            <a:normAutofit lnSpcReduction="10000"/>
          </a:bodyPr>
          <a:lstStyle/>
          <a:p>
            <a:endParaRPr lang="en-GB"/>
          </a:p>
        </p:txBody>
      </p:sp>
      <p:sp>
        <p:nvSpPr>
          <p:cNvPr id="4" name="Content Placeholder 3"/>
          <p:cNvSpPr>
            <a:spLocks noGrp="1"/>
          </p:cNvSpPr>
          <p:nvPr>
            <p:ph idx="13"/>
          </p:nvPr>
        </p:nvSpPr>
        <p:spPr/>
        <p:txBody>
          <a:bodyPr/>
          <a:lstStyle/>
          <a:p>
            <a:endParaRPr lang="en-GB"/>
          </a:p>
        </p:txBody>
      </p:sp>
    </p:spTree>
    <p:extLst>
      <p:ext uri="{BB962C8B-B14F-4D97-AF65-F5344CB8AC3E}">
        <p14:creationId xmlns:p14="http://schemas.microsoft.com/office/powerpoint/2010/main" val="1222390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176948"/>
            <a:ext cx="8589108" cy="1278668"/>
          </a:xfrm>
        </p:spPr>
        <p:txBody>
          <a:bodyPr>
            <a:normAutofit fontScale="90000"/>
          </a:bodyPr>
          <a:lstStyle/>
          <a:p>
            <a:r>
              <a:rPr lang="en-GB" dirty="0"/>
              <a:t>Want to know more or get help?</a:t>
            </a:r>
            <a:endParaRPr lang="en-US" dirty="0"/>
          </a:p>
        </p:txBody>
      </p:sp>
      <p:sp>
        <p:nvSpPr>
          <p:cNvPr id="25" name="Content Placeholder 3"/>
          <p:cNvSpPr>
            <a:spLocks noGrp="1"/>
          </p:cNvSpPr>
          <p:nvPr>
            <p:ph idx="13"/>
          </p:nvPr>
        </p:nvSpPr>
        <p:spPr>
          <a:xfrm>
            <a:off x="3886200" y="1535189"/>
            <a:ext cx="5121032" cy="4816450"/>
          </a:xfrm>
        </p:spPr>
        <p:txBody>
          <a:bodyPr>
            <a:noAutofit/>
          </a:bodyPr>
          <a:lstStyle/>
          <a:p>
            <a:pPr marL="304800" indent="-304800">
              <a:spcBef>
                <a:spcPct val="0"/>
              </a:spcBef>
            </a:pPr>
            <a:r>
              <a:rPr lang="en-US" b="1" u="sng" dirty="0" smtClean="0">
                <a:solidFill>
                  <a:srgbClr val="0D4296"/>
                </a:solidFill>
                <a:ea typeface="ヒラギノ角ゴ ProN W3" charset="0"/>
                <a:hlinkClick r:id="rId3"/>
              </a:rPr>
              <a:t>www.mindmate.org.uk</a:t>
            </a:r>
            <a:r>
              <a:rPr lang="en-US" b="1" u="sng" smtClean="0">
                <a:solidFill>
                  <a:srgbClr val="0D4296"/>
                </a:solidFill>
                <a:ea typeface="ヒラギノ角ゴ ProN W3" charset="0"/>
                <a:hlinkClick r:id="rId3"/>
              </a:rPr>
              <a:t>/</a:t>
            </a:r>
            <a:br>
              <a:rPr lang="en-US" b="1" u="sng" smtClean="0">
                <a:solidFill>
                  <a:srgbClr val="0D4296"/>
                </a:solidFill>
                <a:ea typeface="ヒラギノ角ゴ ProN W3" charset="0"/>
                <a:hlinkClick r:id="rId3"/>
              </a:rPr>
            </a:br>
            <a:r>
              <a:rPr lang="en-US" b="1" u="sng" smtClean="0">
                <a:solidFill>
                  <a:srgbClr val="0D4296"/>
                </a:solidFill>
                <a:ea typeface="ヒラギノ角ゴ ProN W3" charset="0"/>
                <a:hlinkClick r:id="rId3"/>
              </a:rPr>
              <a:t>im-a-young-person </a:t>
            </a:r>
            <a:r>
              <a:rPr lang="en-US">
                <a:ea typeface="ヒラギノ角ゴ ProN W3" charset="0"/>
              </a:rPr>
              <a:t/>
            </a:r>
            <a:br>
              <a:rPr lang="en-US">
                <a:ea typeface="ヒラギノ角ゴ ProN W3" charset="0"/>
              </a:rPr>
            </a:br>
            <a:endParaRPr lang="en-US" b="1" u="sng" smtClean="0">
              <a:solidFill>
                <a:srgbClr val="0D4296"/>
              </a:solidFill>
              <a:ea typeface="ヒラギノ角ゴ ProN W3" charset="0"/>
              <a:hlinkClick r:id="rId3"/>
            </a:endParaRPr>
          </a:p>
          <a:p>
            <a:pPr marL="304800" indent="-304800">
              <a:spcBef>
                <a:spcPct val="0"/>
              </a:spcBef>
            </a:pPr>
            <a:r>
              <a:rPr lang="en-US" b="1" u="sng" dirty="0" smtClean="0">
                <a:solidFill>
                  <a:srgbClr val="0D4296"/>
                </a:solidFill>
                <a:ea typeface="ヒラギノ角ゴ ProN W3" charset="0"/>
                <a:hlinkClick r:id="rId3"/>
              </a:rPr>
              <a:t>www.childline.org.uk</a:t>
            </a:r>
            <a:r>
              <a:rPr lang="en-US" b="1" u="sng" smtClean="0">
                <a:solidFill>
                  <a:srgbClr val="0D4296"/>
                </a:solidFill>
                <a:ea typeface="ヒラギノ角ゴ ProN W3" charset="0"/>
                <a:hlinkClick r:id="rId3"/>
              </a:rPr>
              <a:t>/</a:t>
            </a:r>
            <a:br>
              <a:rPr lang="en-US" b="1" u="sng" smtClean="0">
                <a:solidFill>
                  <a:srgbClr val="0D4296"/>
                </a:solidFill>
                <a:ea typeface="ヒラギノ角ゴ ProN W3" charset="0"/>
                <a:hlinkClick r:id="rId3"/>
              </a:rPr>
            </a:br>
            <a:r>
              <a:rPr lang="en-US" b="1" u="sng" smtClean="0">
                <a:solidFill>
                  <a:srgbClr val="0D4296"/>
                </a:solidFill>
                <a:ea typeface="ヒラギノ角ゴ ProN W3" charset="0"/>
                <a:hlinkClick r:id="rId3"/>
              </a:rPr>
              <a:t>get-support</a:t>
            </a:r>
            <a:endParaRPr lang="en-US" b="1" u="sng" smtClean="0">
              <a:solidFill>
                <a:srgbClr val="0D4296"/>
              </a:solidFill>
              <a:ea typeface="ヒラギノ角ゴ ProN W3" charset="0"/>
            </a:endParaRPr>
          </a:p>
          <a:p>
            <a:pPr marL="304800" indent="-304800">
              <a:spcBef>
                <a:spcPct val="0"/>
              </a:spcBef>
            </a:pPr>
            <a:endParaRPr lang="en-US" b="1" u="sng" dirty="0">
              <a:solidFill>
                <a:srgbClr val="0D4296"/>
              </a:solidFill>
              <a:ea typeface="ヒラギノ角ゴ ProN W3" charset="0"/>
            </a:endParaRPr>
          </a:p>
          <a:p>
            <a:pPr marL="304800" indent="-304800">
              <a:spcBef>
                <a:spcPct val="0"/>
              </a:spcBef>
            </a:pPr>
            <a:r>
              <a:rPr lang="en-US" b="1" dirty="0" smtClean="0">
                <a:ea typeface="ヒラギノ角ゴ ProN W3" charset="0"/>
              </a:rPr>
              <a:t>Contact:</a:t>
            </a:r>
            <a:endParaRPr lang="en-US" dirty="0">
              <a:ea typeface="ヒラギノ角ゴ ProN W3" charset="0"/>
            </a:endParaRPr>
          </a:p>
        </p:txBody>
      </p:sp>
      <p:sp>
        <p:nvSpPr>
          <p:cNvPr id="26" name="Rounded Rectangle 25"/>
          <p:cNvSpPr/>
          <p:nvPr/>
        </p:nvSpPr>
        <p:spPr>
          <a:xfrm>
            <a:off x="373755" y="1668586"/>
            <a:ext cx="3250630" cy="1682260"/>
          </a:xfrm>
          <a:prstGeom prst="roundRect">
            <a:avLst>
              <a:gd name="adj" fmla="val 19862"/>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ight Triangle 26"/>
          <p:cNvSpPr/>
          <p:nvPr/>
        </p:nvSpPr>
        <p:spPr>
          <a:xfrm flipV="1">
            <a:off x="700853" y="3204308"/>
            <a:ext cx="1074615" cy="625502"/>
          </a:xfrm>
          <a:prstGeom prst="rtTriangle">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Content Placeholder 2"/>
          <p:cNvSpPr>
            <a:spLocks noGrp="1"/>
          </p:cNvSpPr>
          <p:nvPr>
            <p:ph idx="1"/>
          </p:nvPr>
        </p:nvSpPr>
        <p:spPr>
          <a:xfrm>
            <a:off x="565007" y="1817994"/>
            <a:ext cx="2893302" cy="1366776"/>
          </a:xfrm>
        </p:spPr>
        <p:txBody>
          <a:bodyPr>
            <a:normAutofit/>
          </a:bodyPr>
          <a:lstStyle/>
          <a:p>
            <a:r>
              <a:rPr lang="en-GB" sz="3500" dirty="0">
                <a:solidFill>
                  <a:schemeClr val="bg1"/>
                </a:solidFill>
              </a:rPr>
              <a:t>Call, email or go online</a:t>
            </a:r>
          </a:p>
        </p:txBody>
      </p:sp>
      <p:sp>
        <p:nvSpPr>
          <p:cNvPr id="29"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16</a:t>
            </a:fld>
            <a:endParaRPr lang="en-US" dirty="0"/>
          </a:p>
        </p:txBody>
      </p:sp>
      <p:pic>
        <p:nvPicPr>
          <p:cNvPr id="30" name="Picture 4" descr="http://bell-farm.co.uk/public/images/Safeguarding/ChildLine20logo.jpg"/>
          <p:cNvPicPr>
            <a:picLocks noChangeAspect="1" noChangeArrowheads="1"/>
          </p:cNvPicPr>
          <p:nvPr/>
        </p:nvPicPr>
        <p:blipFill>
          <a:blip r:embed="rId4" cstate="print">
            <a:alphaModFix/>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5498643" y="3251915"/>
            <a:ext cx="1896145" cy="691499"/>
          </a:xfrm>
          <a:prstGeom prst="rect">
            <a:avLst/>
          </a:prstGeom>
          <a:solidFill>
            <a:srgbClr val="E4F5FD"/>
          </a:solidFill>
          <a:extLst/>
        </p:spPr>
      </p:pic>
    </p:spTree>
    <p:extLst>
      <p:ext uri="{BB962C8B-B14F-4D97-AF65-F5344CB8AC3E}">
        <p14:creationId xmlns:p14="http://schemas.microsoft.com/office/powerpoint/2010/main" val="2230154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MindMate Lessons </a:t>
            </a:r>
            <a:endParaRPr lang="en-GB" dirty="0"/>
          </a:p>
        </p:txBody>
      </p:sp>
      <p:sp>
        <p:nvSpPr>
          <p:cNvPr id="3" name="Content Placeholder 2"/>
          <p:cNvSpPr>
            <a:spLocks noGrp="1"/>
          </p:cNvSpPr>
          <p:nvPr>
            <p:ph idx="1"/>
          </p:nvPr>
        </p:nvSpPr>
        <p:spPr/>
        <p:txBody>
          <a:bodyPr>
            <a:normAutofit lnSpcReduction="10000"/>
          </a:bodyPr>
          <a:lstStyle/>
          <a:p>
            <a:endParaRPr lang="en-GB"/>
          </a:p>
        </p:txBody>
      </p:sp>
      <p:pic>
        <p:nvPicPr>
          <p:cNvPr id="7170" name="Picture 2"/>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l="51662"/>
          <a:stretch/>
        </p:blipFill>
        <p:spPr bwMode="auto">
          <a:xfrm>
            <a:off x="1556800" y="1340768"/>
            <a:ext cx="6030400" cy="482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05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MindMate </a:t>
            </a:r>
            <a:endParaRPr lang="en-GB" dirty="0"/>
          </a:p>
        </p:txBody>
      </p:sp>
      <p:sp>
        <p:nvSpPr>
          <p:cNvPr id="3" name="Content Placeholder 2"/>
          <p:cNvSpPr>
            <a:spLocks noGrp="1"/>
          </p:cNvSpPr>
          <p:nvPr>
            <p:ph idx="1"/>
          </p:nvPr>
        </p:nvSpPr>
        <p:spPr>
          <a:xfrm>
            <a:off x="457199" y="1600201"/>
            <a:ext cx="5482953" cy="461682"/>
          </a:xfrm>
        </p:spPr>
        <p:txBody>
          <a:bodyPr>
            <a:normAutofit fontScale="25000" lnSpcReduction="20000"/>
          </a:bodyPr>
          <a:lstStyle/>
          <a:p>
            <a:r>
              <a:rPr lang="en-US" sz="14400" dirty="0"/>
              <a:t>MindMate </a:t>
            </a:r>
            <a:r>
              <a:rPr lang="en-US" sz="14400" dirty="0" smtClean="0"/>
              <a:t>is about:</a:t>
            </a:r>
          </a:p>
          <a:p>
            <a:endParaRPr lang="en-GB" sz="4400" dirty="0"/>
          </a:p>
        </p:txBody>
      </p:sp>
      <p:pic>
        <p:nvPicPr>
          <p:cNvPr id="7" name="Picture 6" descr="https://mindmatechampions.org.uk/wp-content/uploads/2017/04/strong-emotion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8880"/>
            <a:ext cx="3765798" cy="37657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3"/>
          </p:nvPr>
        </p:nvSpPr>
        <p:spPr>
          <a:xfrm>
            <a:off x="457200" y="2078318"/>
            <a:ext cx="4062506" cy="3150881"/>
          </a:xfrm>
        </p:spPr>
        <p:txBody>
          <a:bodyPr>
            <a:normAutofit fontScale="92500"/>
          </a:bodyPr>
          <a:lstStyle/>
          <a:p>
            <a:endParaRPr lang="en-GB" dirty="0" smtClean="0"/>
          </a:p>
          <a:p>
            <a:r>
              <a:rPr lang="en-US" sz="3200" dirty="0"/>
              <a:t>how </a:t>
            </a:r>
            <a:r>
              <a:rPr lang="en-US" sz="3200" dirty="0" smtClean="0"/>
              <a:t>we feel and what </a:t>
            </a:r>
            <a:r>
              <a:rPr lang="en-US" sz="3200" dirty="0"/>
              <a:t>we </a:t>
            </a:r>
            <a:r>
              <a:rPr lang="en-US" sz="3200" dirty="0" smtClean="0"/>
              <a:t>do</a:t>
            </a:r>
          </a:p>
          <a:p>
            <a:r>
              <a:rPr lang="en-US" sz="3200" dirty="0"/>
              <a:t>i</a:t>
            </a:r>
            <a:r>
              <a:rPr lang="en-US" sz="3200" dirty="0" smtClean="0"/>
              <a:t>mproving our mental health and wellbeing </a:t>
            </a:r>
          </a:p>
          <a:p>
            <a:r>
              <a:rPr lang="en-GB" sz="3200" dirty="0"/>
              <a:t>s</a:t>
            </a:r>
            <a:r>
              <a:rPr lang="en-GB" sz="3200" dirty="0" smtClean="0"/>
              <a:t>upporting other people</a:t>
            </a:r>
            <a:endParaRPr lang="en-GB" sz="3200" dirty="0"/>
          </a:p>
        </p:txBody>
      </p:sp>
    </p:spTree>
    <p:extLst>
      <p:ext uri="{BB962C8B-B14F-4D97-AF65-F5344CB8AC3E}">
        <p14:creationId xmlns:p14="http://schemas.microsoft.com/office/powerpoint/2010/main" val="171176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will work together</a:t>
            </a:r>
            <a:endParaRPr lang="en-US" dirty="0"/>
          </a:p>
        </p:txBody>
      </p:sp>
      <p:grpSp>
        <p:nvGrpSpPr>
          <p:cNvPr id="11" name="Group 10"/>
          <p:cNvGrpSpPr/>
          <p:nvPr/>
        </p:nvGrpSpPr>
        <p:grpSpPr>
          <a:xfrm>
            <a:off x="288362" y="1600201"/>
            <a:ext cx="4327110" cy="4403061"/>
            <a:chOff x="288362" y="1600201"/>
            <a:chExt cx="4327110" cy="4403061"/>
          </a:xfrm>
        </p:grpSpPr>
        <p:sp>
          <p:nvSpPr>
            <p:cNvPr id="9" name="Rounded Rectangle 8"/>
            <p:cNvSpPr/>
            <p:nvPr/>
          </p:nvSpPr>
          <p:spPr>
            <a:xfrm>
              <a:off x="288362" y="1600201"/>
              <a:ext cx="4327110" cy="3865673"/>
            </a:xfrm>
            <a:prstGeom prst="roundRect">
              <a:avLst>
                <a:gd name="adj" fmla="val 10570"/>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flipH="1" flipV="1">
              <a:off x="3048000" y="5331022"/>
              <a:ext cx="1165412" cy="672240"/>
            </a:xfrm>
            <a:prstGeom prst="rtTriangle">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79613" y="1933399"/>
            <a:ext cx="4062506" cy="3397623"/>
          </a:xfrm>
        </p:spPr>
        <p:txBody>
          <a:bodyPr>
            <a:noAutofit/>
          </a:bodyPr>
          <a:lstStyle/>
          <a:p>
            <a:r>
              <a:rPr lang="en-GB" sz="3200" dirty="0" smtClean="0">
                <a:solidFill>
                  <a:schemeClr val="bg1"/>
                </a:solidFill>
              </a:rPr>
              <a:t>Can you remember </a:t>
            </a:r>
            <a:br>
              <a:rPr lang="en-GB" sz="3200" dirty="0" smtClean="0">
                <a:solidFill>
                  <a:schemeClr val="bg1"/>
                </a:solidFill>
              </a:rPr>
            </a:br>
            <a:r>
              <a:rPr lang="en-GB" sz="3200" dirty="0" smtClean="0">
                <a:solidFill>
                  <a:schemeClr val="bg1"/>
                </a:solidFill>
              </a:rPr>
              <a:t>the ground rules </a:t>
            </a:r>
            <a:br>
              <a:rPr lang="en-GB" sz="3200" dirty="0" smtClean="0">
                <a:solidFill>
                  <a:schemeClr val="bg1"/>
                </a:solidFill>
              </a:rPr>
            </a:br>
            <a:r>
              <a:rPr lang="en-GB" sz="3200" dirty="0" smtClean="0">
                <a:solidFill>
                  <a:schemeClr val="bg1"/>
                </a:solidFill>
              </a:rPr>
              <a:t>we have already </a:t>
            </a:r>
            <a:br>
              <a:rPr lang="en-GB" sz="3200" dirty="0" smtClean="0">
                <a:solidFill>
                  <a:schemeClr val="bg1"/>
                </a:solidFill>
              </a:rPr>
            </a:br>
            <a:r>
              <a:rPr lang="en-GB" sz="3200" dirty="0" smtClean="0">
                <a:solidFill>
                  <a:schemeClr val="bg1"/>
                </a:solidFill>
              </a:rPr>
              <a:t>talked about, </a:t>
            </a:r>
            <a:r>
              <a:rPr lang="en-GB" sz="3200" dirty="0">
                <a:solidFill>
                  <a:schemeClr val="bg1"/>
                </a:solidFill>
              </a:rPr>
              <a:t>l</a:t>
            </a:r>
            <a:r>
              <a:rPr lang="en-GB" sz="3200" dirty="0" smtClean="0">
                <a:solidFill>
                  <a:schemeClr val="bg1"/>
                </a:solidFill>
              </a:rPr>
              <a:t>et’s </a:t>
            </a:r>
            <a:br>
              <a:rPr lang="en-GB" sz="3200" dirty="0" smtClean="0">
                <a:solidFill>
                  <a:schemeClr val="bg1"/>
                </a:solidFill>
              </a:rPr>
            </a:br>
            <a:r>
              <a:rPr lang="en-GB" sz="3200" dirty="0" smtClean="0">
                <a:solidFill>
                  <a:schemeClr val="bg1"/>
                </a:solidFill>
              </a:rPr>
              <a:t>take a minute to </a:t>
            </a:r>
            <a:br>
              <a:rPr lang="en-GB" sz="3200" dirty="0" smtClean="0">
                <a:solidFill>
                  <a:schemeClr val="bg1"/>
                </a:solidFill>
              </a:rPr>
            </a:br>
            <a:r>
              <a:rPr lang="en-GB" sz="3200" dirty="0" smtClean="0">
                <a:solidFill>
                  <a:schemeClr val="bg1"/>
                </a:solidFill>
              </a:rPr>
              <a:t>think about them.</a:t>
            </a:r>
            <a:endParaRPr lang="en-GB" sz="3200" dirty="0">
              <a:solidFill>
                <a:schemeClr val="bg1"/>
              </a:solidFill>
            </a:endParaRPr>
          </a:p>
        </p:txBody>
      </p:sp>
      <p:sp>
        <p:nvSpPr>
          <p:cNvPr id="5"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3</a:t>
            </a:fld>
            <a:endParaRPr lang="en-US" dirty="0"/>
          </a:p>
        </p:txBody>
      </p:sp>
      <p:pic>
        <p:nvPicPr>
          <p:cNvPr id="12" name="Picture 11" descr="MM_emo-03.png"/>
          <p:cNvPicPr>
            <a:picLocks noChangeAspect="1"/>
          </p:cNvPicPr>
          <p:nvPr/>
        </p:nvPicPr>
        <p:blipFill rotWithShape="1">
          <a:blip r:embed="rId3" cstate="print">
            <a:extLst>
              <a:ext uri="{28A0092B-C50C-407E-A947-70E740481C1C}">
                <a14:useLocalDpi xmlns:a14="http://schemas.microsoft.com/office/drawing/2010/main" val="0"/>
              </a:ext>
            </a:extLst>
          </a:blip>
          <a:srcRect l="39706" t="5928" r="40033" b="43436"/>
          <a:stretch/>
        </p:blipFill>
        <p:spPr>
          <a:xfrm>
            <a:off x="4654549" y="2373925"/>
            <a:ext cx="3364796" cy="4484076"/>
          </a:xfrm>
          <a:prstGeom prst="rect">
            <a:avLst/>
          </a:prstGeom>
        </p:spPr>
      </p:pic>
    </p:spTree>
    <p:extLst>
      <p:ext uri="{BB962C8B-B14F-4D97-AF65-F5344CB8AC3E}">
        <p14:creationId xmlns:p14="http://schemas.microsoft.com/office/powerpoint/2010/main" val="306083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Naming it</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What kind of things do these words describe?</a:t>
            </a:r>
            <a:endParaRPr lang="en-GB" dirty="0"/>
          </a:p>
        </p:txBody>
      </p:sp>
      <p:sp>
        <p:nvSpPr>
          <p:cNvPr id="5" name="Content Placeholder 4"/>
          <p:cNvSpPr>
            <a:spLocks noGrp="1"/>
          </p:cNvSpPr>
          <p:nvPr>
            <p:ph idx="13"/>
          </p:nvPr>
        </p:nvSpPr>
        <p:spPr>
          <a:xfrm>
            <a:off x="426368" y="1916832"/>
            <a:ext cx="8291264" cy="2762622"/>
          </a:xfrm>
          <a:ln>
            <a:noFill/>
          </a:ln>
        </p:spPr>
        <p:txBody>
          <a:bodyPr anchor="ctr">
            <a:noAutofit/>
          </a:bodyPr>
          <a:lstStyle/>
          <a:p>
            <a:pPr indent="0" algn="ctr">
              <a:buNone/>
            </a:pPr>
            <a:r>
              <a:rPr lang="en-GB" sz="4000" dirty="0">
                <a:solidFill>
                  <a:srgbClr val="0070C0"/>
                </a:solidFill>
              </a:rPr>
              <a:t>h</a:t>
            </a:r>
            <a:r>
              <a:rPr lang="en-GB" sz="4000" dirty="0" smtClean="0">
                <a:solidFill>
                  <a:srgbClr val="0070C0"/>
                </a:solidFill>
              </a:rPr>
              <a:t>appy sad angry mean excited frustrated panicky resilient joyful calm anxious depressed comfortable </a:t>
            </a:r>
            <a:endParaRPr lang="en-GB" sz="4000" dirty="0">
              <a:solidFill>
                <a:srgbClr val="0070C0"/>
              </a:solidFill>
            </a:endParaRPr>
          </a:p>
        </p:txBody>
      </p:sp>
      <p:pic>
        <p:nvPicPr>
          <p:cNvPr id="1028" name="Picture 4" descr="C:\Users\20133913\Pictures\Self-developmen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008" y="3501008"/>
            <a:ext cx="3356992"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7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Feelings words </a:t>
            </a:r>
            <a:endParaRPr lang="en-GB" dirty="0"/>
          </a:p>
        </p:txBody>
      </p:sp>
      <p:sp>
        <p:nvSpPr>
          <p:cNvPr id="3" name="Content Placeholder 2"/>
          <p:cNvSpPr>
            <a:spLocks noGrp="1"/>
          </p:cNvSpPr>
          <p:nvPr>
            <p:ph idx="1"/>
          </p:nvPr>
        </p:nvSpPr>
        <p:spPr>
          <a:xfrm>
            <a:off x="509494" y="1253943"/>
            <a:ext cx="4062506" cy="461682"/>
          </a:xfrm>
        </p:spPr>
        <p:txBody>
          <a:bodyPr>
            <a:normAutofit lnSpcReduction="10000"/>
          </a:bodyPr>
          <a:lstStyle/>
          <a:p>
            <a:r>
              <a:rPr lang="en-GB" dirty="0" smtClean="0"/>
              <a:t>Pair up </a:t>
            </a:r>
            <a:endParaRPr lang="en-GB" dirty="0"/>
          </a:p>
        </p:txBody>
      </p:sp>
      <p:sp>
        <p:nvSpPr>
          <p:cNvPr id="4" name="Content Placeholder 3"/>
          <p:cNvSpPr>
            <a:spLocks noGrp="1"/>
          </p:cNvSpPr>
          <p:nvPr>
            <p:ph idx="13"/>
          </p:nvPr>
        </p:nvSpPr>
        <p:spPr>
          <a:xfrm>
            <a:off x="509494" y="1844824"/>
            <a:ext cx="4422546" cy="3726945"/>
          </a:xfrm>
        </p:spPr>
        <p:txBody>
          <a:bodyPr>
            <a:noAutofit/>
          </a:bodyPr>
          <a:lstStyle/>
          <a:p>
            <a:r>
              <a:rPr lang="en-GB" sz="2400" dirty="0" smtClean="0"/>
              <a:t>Pick a word and tell the person next to you when you might feel like this</a:t>
            </a:r>
          </a:p>
          <a:p>
            <a:pPr indent="0">
              <a:buNone/>
            </a:pPr>
            <a:endParaRPr lang="en-GB" sz="2400" dirty="0" smtClean="0"/>
          </a:p>
          <a:p>
            <a:r>
              <a:rPr lang="en-GB" sz="2400" dirty="0" smtClean="0"/>
              <a:t>Decide together whether the feeling is comfortable uncomfortable </a:t>
            </a:r>
          </a:p>
          <a:p>
            <a:pPr indent="0">
              <a:buNone/>
            </a:pPr>
            <a:endParaRPr lang="en-GB" sz="2400" dirty="0" smtClean="0"/>
          </a:p>
          <a:p>
            <a:r>
              <a:rPr lang="en-GB" sz="2400" dirty="0" smtClean="0"/>
              <a:t>Now </a:t>
            </a:r>
            <a:r>
              <a:rPr lang="en-GB" sz="2400" dirty="0" smtClean="0"/>
              <a:t>think about other feelings words; are </a:t>
            </a:r>
            <a:r>
              <a:rPr lang="en-GB" sz="2400" dirty="0" smtClean="0"/>
              <a:t>they are comfortable or uncomfortable feelings?</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382" y="1504176"/>
            <a:ext cx="1318304"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84784"/>
            <a:ext cx="1296144" cy="343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751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these people have in common?</a:t>
            </a:r>
            <a:endParaRPr lang="en-GB" dirty="0"/>
          </a:p>
        </p:txBody>
      </p:sp>
      <p:sp>
        <p:nvSpPr>
          <p:cNvPr id="3" name="Content Placeholder 2"/>
          <p:cNvSpPr>
            <a:spLocks noGrp="1"/>
          </p:cNvSpPr>
          <p:nvPr>
            <p:ph idx="1"/>
          </p:nvPr>
        </p:nvSpPr>
        <p:spPr/>
        <p:txBody>
          <a:bodyPr>
            <a:normAutofit lnSpcReduction="10000"/>
          </a:bodyPr>
          <a:lstStyle/>
          <a:p>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484784"/>
            <a:ext cx="18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3"/>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996952"/>
            <a:ext cx="18415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132856"/>
            <a:ext cx="1954800" cy="29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924944"/>
            <a:ext cx="18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1628800"/>
            <a:ext cx="18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3947696"/>
            <a:ext cx="1800000"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287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mental health?</a:t>
            </a:r>
            <a:endParaRPr lang="en-GB" dirty="0"/>
          </a:p>
        </p:txBody>
      </p:sp>
      <p:sp>
        <p:nvSpPr>
          <p:cNvPr id="3" name="Content Placeholder 2"/>
          <p:cNvSpPr>
            <a:spLocks noGrp="1"/>
          </p:cNvSpPr>
          <p:nvPr>
            <p:ph idx="1"/>
          </p:nvPr>
        </p:nvSpPr>
        <p:spPr/>
        <p:txBody>
          <a:bodyPr>
            <a:normAutofit lnSpcReduction="10000"/>
          </a:bodyPr>
          <a:lstStyle/>
          <a:p>
            <a:endParaRPr lang="en-GB" dirty="0"/>
          </a:p>
        </p:txBody>
      </p:sp>
      <p:sp>
        <p:nvSpPr>
          <p:cNvPr id="4" name="Content Placeholder 3"/>
          <p:cNvSpPr>
            <a:spLocks noGrp="1"/>
          </p:cNvSpPr>
          <p:nvPr>
            <p:ph idx="13"/>
          </p:nvPr>
        </p:nvSpPr>
        <p:spPr>
          <a:xfrm>
            <a:off x="509494" y="1340768"/>
            <a:ext cx="4062506" cy="2762622"/>
          </a:xfrm>
        </p:spPr>
        <p:txBody>
          <a:bodyPr>
            <a:noAutofit/>
          </a:bodyPr>
          <a:lstStyle/>
          <a:p>
            <a:r>
              <a:rPr lang="en-GB" sz="1800" dirty="0" smtClean="0"/>
              <a:t>If we are mentally healthy are we happy all the time? </a:t>
            </a:r>
          </a:p>
          <a:p>
            <a:r>
              <a:rPr lang="en-GB" sz="1800" dirty="0" smtClean="0">
                <a:solidFill>
                  <a:srgbClr val="0070C0"/>
                </a:solidFill>
              </a:rPr>
              <a:t>No sometimes we need to feel uncomfortable feelings </a:t>
            </a:r>
          </a:p>
          <a:p>
            <a:r>
              <a:rPr lang="en-GB" sz="1800" dirty="0" smtClean="0"/>
              <a:t>What happens if our uncomfortable feelings are there all the time? </a:t>
            </a:r>
          </a:p>
          <a:p>
            <a:r>
              <a:rPr lang="en-GB" sz="1800" dirty="0" smtClean="0">
                <a:solidFill>
                  <a:srgbClr val="0070C0"/>
                </a:solidFill>
              </a:rPr>
              <a:t>This is when we could have mental health problems</a:t>
            </a:r>
          </a:p>
          <a:p>
            <a:r>
              <a:rPr lang="en-GB" sz="1800" dirty="0" smtClean="0"/>
              <a:t>How common are mental health problems?</a:t>
            </a:r>
          </a:p>
          <a:p>
            <a:r>
              <a:rPr lang="en-GB" sz="1800" dirty="0" smtClean="0">
                <a:solidFill>
                  <a:srgbClr val="0070C0"/>
                </a:solidFill>
              </a:rPr>
              <a:t>1 in 4 adults will have a mental health problem at some time in their life</a:t>
            </a:r>
          </a:p>
          <a:p>
            <a:r>
              <a:rPr lang="en-GB" sz="1800" dirty="0" smtClean="0"/>
              <a:t>Can you name any mental health problems?</a:t>
            </a:r>
          </a:p>
          <a:p>
            <a:r>
              <a:rPr lang="en-GB" sz="1800" dirty="0" smtClean="0">
                <a:solidFill>
                  <a:srgbClr val="0070C0"/>
                </a:solidFill>
              </a:rPr>
              <a:t>2 common mental health problems are depression and anxiety </a:t>
            </a:r>
            <a:endParaRPr lang="en-GB" sz="1800"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698" y="1935816"/>
            <a:ext cx="48656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for change </a:t>
            </a:r>
            <a:endParaRPr lang="en-GB" dirty="0"/>
          </a:p>
        </p:txBody>
      </p:sp>
      <p:pic>
        <p:nvPicPr>
          <p:cNvPr id="1026" name="Picture 2">
            <a:hlinkClick r:id="rId3"/>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826179" y="1323000"/>
            <a:ext cx="7491643"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normAutofit lnSpcReduction="10000"/>
          </a:bodyPr>
          <a:lstStyle/>
          <a:p>
            <a:endParaRPr lang="en-GB"/>
          </a:p>
        </p:txBody>
      </p:sp>
    </p:spTree>
    <p:extLst>
      <p:ext uri="{BB962C8B-B14F-4D97-AF65-F5344CB8AC3E}">
        <p14:creationId xmlns:p14="http://schemas.microsoft.com/office/powerpoint/2010/main" val="51959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What helps when someone has strong and uncomfortable feelings</a:t>
            </a:r>
            <a:r>
              <a:rPr lang="en-GB" dirty="0" smtClean="0"/>
              <a:t>? </a:t>
            </a:r>
            <a:endParaRPr lang="en-GB" dirty="0"/>
          </a:p>
        </p:txBody>
      </p:sp>
      <p:sp>
        <p:nvSpPr>
          <p:cNvPr id="3" name="Content Placeholder 2"/>
          <p:cNvSpPr>
            <a:spLocks noGrp="1"/>
          </p:cNvSpPr>
          <p:nvPr>
            <p:ph idx="1"/>
          </p:nvPr>
        </p:nvSpPr>
        <p:spPr>
          <a:xfrm>
            <a:off x="457200" y="1600200"/>
            <a:ext cx="4116780" cy="676671"/>
          </a:xfrm>
        </p:spPr>
        <p:txBody>
          <a:bodyPr>
            <a:normAutofit fontScale="62500" lnSpcReduction="20000"/>
          </a:bodyPr>
          <a:lstStyle/>
          <a:p>
            <a:r>
              <a:rPr lang="en-GB" dirty="0" smtClean="0"/>
              <a:t>Pair up and see if you can come up with 4 ideas (some of them were mentioned in the film)</a:t>
            </a:r>
            <a:endParaRPr lang="en-GB" dirty="0"/>
          </a:p>
        </p:txBody>
      </p:sp>
      <p:sp>
        <p:nvSpPr>
          <p:cNvPr id="4" name="Content Placeholder 3"/>
          <p:cNvSpPr>
            <a:spLocks noGrp="1"/>
          </p:cNvSpPr>
          <p:nvPr>
            <p:ph idx="13"/>
          </p:nvPr>
        </p:nvSpPr>
        <p:spPr>
          <a:xfrm>
            <a:off x="506797" y="2348880"/>
            <a:ext cx="4062506" cy="3181949"/>
          </a:xfrm>
        </p:spPr>
        <p:txBody>
          <a:bodyPr>
            <a:normAutofit fontScale="70000" lnSpcReduction="20000"/>
          </a:bodyPr>
          <a:lstStyle/>
          <a:p>
            <a:pPr>
              <a:lnSpc>
                <a:spcPct val="170000"/>
              </a:lnSpc>
            </a:pPr>
            <a:r>
              <a:rPr lang="en-GB" dirty="0" smtClean="0"/>
              <a:t>Talking to friends and family </a:t>
            </a:r>
          </a:p>
          <a:p>
            <a:pPr>
              <a:lnSpc>
                <a:spcPct val="170000"/>
              </a:lnSpc>
            </a:pPr>
            <a:r>
              <a:rPr lang="en-GB" dirty="0" smtClean="0"/>
              <a:t>Talking to a trusted adult</a:t>
            </a:r>
          </a:p>
          <a:p>
            <a:pPr>
              <a:lnSpc>
                <a:spcPct val="170000"/>
              </a:lnSpc>
            </a:pPr>
            <a:r>
              <a:rPr lang="en-GB" dirty="0" smtClean="0"/>
              <a:t>Writing down how they feel</a:t>
            </a:r>
          </a:p>
          <a:p>
            <a:pPr>
              <a:lnSpc>
                <a:spcPct val="170000"/>
              </a:lnSpc>
            </a:pPr>
            <a:r>
              <a:rPr lang="en-GB" dirty="0" smtClean="0"/>
              <a:t>Being active and eating well</a:t>
            </a:r>
          </a:p>
          <a:p>
            <a:pPr>
              <a:lnSpc>
                <a:spcPct val="170000"/>
              </a:lnSpc>
            </a:pPr>
            <a:r>
              <a:rPr lang="en-GB" dirty="0" smtClean="0"/>
              <a:t>Changing the way we think  </a:t>
            </a:r>
          </a:p>
          <a:p>
            <a:pPr>
              <a:lnSpc>
                <a:spcPct val="170000"/>
              </a:lnSpc>
            </a:pPr>
            <a:r>
              <a:rPr lang="en-GB" dirty="0"/>
              <a:t>Talking </a:t>
            </a:r>
            <a:r>
              <a:rPr lang="en-GB" dirty="0" smtClean="0"/>
              <a:t>therapies </a:t>
            </a:r>
          </a:p>
          <a:p>
            <a:pPr>
              <a:lnSpc>
                <a:spcPct val="170000"/>
              </a:lnSpc>
            </a:pPr>
            <a:r>
              <a:rPr lang="en-GB" dirty="0" smtClean="0"/>
              <a:t>Remembering that the feeling will pass</a:t>
            </a:r>
          </a:p>
          <a:p>
            <a:pPr>
              <a:lnSpc>
                <a:spcPct val="170000"/>
              </a:lnSpc>
            </a:pPr>
            <a:r>
              <a:rPr lang="en-GB" dirty="0" smtClean="0"/>
              <a:t>Breathe </a:t>
            </a:r>
            <a:r>
              <a:rPr lang="en-GB" dirty="0"/>
              <a:t>through </a:t>
            </a:r>
            <a:r>
              <a:rPr lang="en-GB" dirty="0" smtClean="0"/>
              <a:t>panic</a:t>
            </a:r>
          </a:p>
          <a:p>
            <a:pPr>
              <a:lnSpc>
                <a:spcPct val="170000"/>
              </a:lnSpc>
            </a:pPr>
            <a:r>
              <a:rPr lang="en-GB" dirty="0" smtClean="0">
                <a:solidFill>
                  <a:srgbClr val="002B82"/>
                </a:solidFill>
              </a:rPr>
              <a:t>MindMate and MindMate lessons</a:t>
            </a:r>
            <a:endParaRPr lang="en-GB" dirty="0">
              <a:solidFill>
                <a:srgbClr val="002B82"/>
              </a:solidFill>
            </a:endParaRPr>
          </a:p>
          <a:p>
            <a:pPr>
              <a:lnSpc>
                <a:spcPct val="170000"/>
              </a:lnSpc>
            </a:pPr>
            <a:endParaRPr lang="en-GB" dirty="0"/>
          </a:p>
          <a:p>
            <a:pPr indent="0">
              <a:buNone/>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980" y="1597732"/>
            <a:ext cx="3662536" cy="366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4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1049</Words>
  <Application>Microsoft Office PowerPoint</Application>
  <PresentationFormat>On-screen Show (4:3)</PresentationFormat>
  <Paragraphs>102</Paragraphs>
  <Slides>17</Slides>
  <Notes>13</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What are MindMate Lessons? KS4</vt:lpstr>
      <vt:lpstr>What is MindMate </vt:lpstr>
      <vt:lpstr>How we will work together</vt:lpstr>
      <vt:lpstr>Wellbeing: Naming it</vt:lpstr>
      <vt:lpstr>Feelings words </vt:lpstr>
      <vt:lpstr>What do these people have in common?</vt:lpstr>
      <vt:lpstr>What is mental health?</vt:lpstr>
      <vt:lpstr>Time for change </vt:lpstr>
      <vt:lpstr>What helps when someone has strong and uncomfortable feelings? </vt:lpstr>
      <vt:lpstr>MindMate help </vt:lpstr>
      <vt:lpstr>How will the lessons help?</vt:lpstr>
      <vt:lpstr>Why is it important to have good mental health?</vt:lpstr>
      <vt:lpstr>Talking is often the first step </vt:lpstr>
      <vt:lpstr>Taking the learning away</vt:lpstr>
      <vt:lpstr>Who can help with wellbeing and mental health in school?</vt:lpstr>
      <vt:lpstr>Want to know more or get help?</vt:lpstr>
      <vt:lpstr>MindMate Lessons </vt:lpstr>
    </vt:vector>
  </TitlesOfParts>
  <Company>Leeds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MindMate Lessons Assembly KS2</dc:title>
  <dc:creator>Cater, Alison</dc:creator>
  <cp:lastModifiedBy>Cater, Alison</cp:lastModifiedBy>
  <cp:revision>20</cp:revision>
  <dcterms:created xsi:type="dcterms:W3CDTF">2017-05-15T08:38:34Z</dcterms:created>
  <dcterms:modified xsi:type="dcterms:W3CDTF">2017-06-18T10:09:43Z</dcterms:modified>
</cp:coreProperties>
</file>