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5"/>
  </p:notesMasterIdLst>
  <p:sldIdLst>
    <p:sldId id="259" r:id="rId2"/>
    <p:sldId id="260" r:id="rId3"/>
    <p:sldId id="261" r:id="rId4"/>
    <p:sldId id="262" r:id="rId5"/>
    <p:sldId id="266" r:id="rId6"/>
    <p:sldId id="268" r:id="rId7"/>
    <p:sldId id="267" r:id="rId8"/>
    <p:sldId id="274" r:id="rId9"/>
    <p:sldId id="273" r:id="rId10"/>
    <p:sldId id="272" r:id="rId11"/>
    <p:sldId id="270" r:id="rId12"/>
    <p:sldId id="269" r:id="rId13"/>
    <p:sldId id="27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199" autoAdjust="0"/>
  </p:normalViewPr>
  <p:slideViewPr>
    <p:cSldViewPr showGuides="1">
      <p:cViewPr varScale="1">
        <p:scale>
          <a:sx n="55" d="100"/>
          <a:sy n="55" d="100"/>
        </p:scale>
        <p:origin x="-93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12A1C9-D48F-4997-AAC8-6DE83957C4DF}" type="datetimeFigureOut">
              <a:rPr lang="en-GB" smtClean="0"/>
              <a:t>02/08/2017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CDE3C8-BAC4-4538-B29D-FA18756531EE}" type="slidenum">
              <a:rPr lang="en-GB" smtClean="0"/>
              <a:t>‹#›</a:t>
            </a:fld>
            <a:endParaRPr lang="en-GB"/>
          </a:p>
        </p:txBody>
      </p:sp>
    </p:spTree>
    <p:extLst>
      <p:ext uri="{BB962C8B-B14F-4D97-AF65-F5344CB8AC3E}">
        <p14:creationId xmlns:p14="http://schemas.microsoft.com/office/powerpoint/2010/main" val="190437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Powerpoint can be used as an introductory lesson or as an assembly.  There is a very similar Powerpoint for KS1 which may also be used in both ways. Please select the one which feels most appropriate for you students.</a:t>
            </a:r>
            <a:r>
              <a:rPr lang="en-GB" baseline="0" dirty="0" smtClean="0"/>
              <a:t> If you are using as an introductory lesson use slide 10 to develop the class ground rules for these lessons.  If using as an assembly it is simply an opportunity to explain there will be ground rules and what they are.</a:t>
            </a:r>
            <a:endParaRPr lang="en-GB" dirty="0" smtClean="0"/>
          </a:p>
          <a:p>
            <a:endParaRPr lang="en-GB" dirty="0"/>
          </a:p>
        </p:txBody>
      </p:sp>
      <p:sp>
        <p:nvSpPr>
          <p:cNvPr id="4" name="Slide Number Placeholder 3"/>
          <p:cNvSpPr>
            <a:spLocks noGrp="1"/>
          </p:cNvSpPr>
          <p:nvPr>
            <p:ph type="sldNum" sz="quarter" idx="10"/>
          </p:nvPr>
        </p:nvSpPr>
        <p:spPr/>
        <p:txBody>
          <a:bodyPr/>
          <a:lstStyle/>
          <a:p>
            <a:fld id="{67CDE3C8-BAC4-4538-B29D-FA18756531EE}" type="slidenum">
              <a:rPr lang="en-GB" smtClean="0"/>
              <a:t>1</a:t>
            </a:fld>
            <a:endParaRPr lang="en-GB"/>
          </a:p>
        </p:txBody>
      </p:sp>
    </p:spTree>
    <p:extLst>
      <p:ext uri="{BB962C8B-B14F-4D97-AF65-F5344CB8AC3E}">
        <p14:creationId xmlns:p14="http://schemas.microsoft.com/office/powerpoint/2010/main" val="762652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you open the</a:t>
            </a:r>
            <a:r>
              <a:rPr lang="en-GB" baseline="0" dirty="0" smtClean="0"/>
              <a:t> slide allow time for the liquid in the thermometer to go up and down and the </a:t>
            </a:r>
            <a:r>
              <a:rPr lang="en-GB" baseline="0" dirty="0" err="1" smtClean="0"/>
              <a:t>emojis</a:t>
            </a:r>
            <a:r>
              <a:rPr lang="en-GB" baseline="0" dirty="0" smtClean="0"/>
              <a:t> change.  </a:t>
            </a:r>
            <a:endParaRPr lang="en-GB" dirty="0"/>
          </a:p>
        </p:txBody>
      </p:sp>
      <p:sp>
        <p:nvSpPr>
          <p:cNvPr id="4" name="Slide Number Placeholder 3"/>
          <p:cNvSpPr>
            <a:spLocks noGrp="1"/>
          </p:cNvSpPr>
          <p:nvPr>
            <p:ph type="sldNum" sz="quarter" idx="10"/>
          </p:nvPr>
        </p:nvSpPr>
        <p:spPr/>
        <p:txBody>
          <a:bodyPr/>
          <a:lstStyle/>
          <a:p>
            <a:fld id="{486661DF-2F29-4162-8516-63CF3FE34C70}"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508486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6661DF-2F29-4162-8516-63CF3FE34C70}" type="slidenum">
              <a:rPr lang="en-GB" smtClean="0"/>
              <a:t>8</a:t>
            </a:fld>
            <a:endParaRPr lang="en-GB"/>
          </a:p>
        </p:txBody>
      </p:sp>
    </p:spTree>
    <p:extLst>
      <p:ext uri="{BB962C8B-B14F-4D97-AF65-F5344CB8AC3E}">
        <p14:creationId xmlns:p14="http://schemas.microsoft.com/office/powerpoint/2010/main" val="2048504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an example of the type of resource</a:t>
            </a:r>
            <a:r>
              <a:rPr lang="en-GB" baseline="0" dirty="0" smtClean="0"/>
              <a:t> used in the lessons.  </a:t>
            </a:r>
            <a:r>
              <a:rPr lang="en-GB" dirty="0" smtClean="0"/>
              <a:t>This is a video</a:t>
            </a:r>
            <a:r>
              <a:rPr lang="en-GB" baseline="0" dirty="0" smtClean="0"/>
              <a:t> from the Huffington Post aimed at reducing stigma around mental health. </a:t>
            </a:r>
            <a:endParaRPr lang="en-GB" dirty="0"/>
          </a:p>
        </p:txBody>
      </p:sp>
      <p:sp>
        <p:nvSpPr>
          <p:cNvPr id="4" name="Slide Number Placeholder 3"/>
          <p:cNvSpPr>
            <a:spLocks noGrp="1"/>
          </p:cNvSpPr>
          <p:nvPr>
            <p:ph type="sldNum" sz="quarter" idx="10"/>
          </p:nvPr>
        </p:nvSpPr>
        <p:spPr/>
        <p:txBody>
          <a:bodyPr/>
          <a:lstStyle/>
          <a:p>
            <a:fld id="{67CDE3C8-BAC4-4538-B29D-FA18756531EE}" type="slidenum">
              <a:rPr lang="en-GB" smtClean="0"/>
              <a:t>9</a:t>
            </a:fld>
            <a:endParaRPr lang="en-GB"/>
          </a:p>
        </p:txBody>
      </p:sp>
    </p:spTree>
    <p:extLst>
      <p:ext uri="{BB962C8B-B14F-4D97-AF65-F5344CB8AC3E}">
        <p14:creationId xmlns:p14="http://schemas.microsoft.com/office/powerpoint/2010/main" val="728681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using in an assembly</a:t>
            </a:r>
            <a:r>
              <a:rPr lang="en-GB" baseline="0" dirty="0" smtClean="0"/>
              <a:t> you might wish to remind pupils of the concept of ground rules and suggest that whilst you would normally agree them together you will use some of the most common ones to save time.  Something along the lines of “All pupils will be respectful to other pupils and not share what they have told them unless they have permission.”</a:t>
            </a:r>
          </a:p>
          <a:p>
            <a:endParaRPr lang="en-GB" baseline="0" dirty="0" smtClean="0"/>
          </a:p>
          <a:p>
            <a:r>
              <a:rPr lang="en-GB" baseline="0" dirty="0" smtClean="0"/>
              <a:t>If you are using the slides as an introductory lesson then draw up the class guidelines here.  There are notes on this in the guidance. A great starting place is to make a connection between how we would like to feel in the lessons and how we will behave to do this. Pupils may need some prompting and some encouragement to explore </a:t>
            </a:r>
            <a:r>
              <a:rPr lang="en-GB" b="1" baseline="0" dirty="0" smtClean="0"/>
              <a:t>feelings</a:t>
            </a:r>
            <a:r>
              <a:rPr lang="en-GB" baseline="0" dirty="0" smtClean="0"/>
              <a:t> and </a:t>
            </a:r>
            <a:r>
              <a:rPr lang="en-GB" b="1" baseline="0" dirty="0" smtClean="0"/>
              <a:t>behaviours</a:t>
            </a:r>
            <a:r>
              <a:rPr lang="en-GB" baseline="0" dirty="0" smtClean="0"/>
              <a:t> and to be clear about the difference between the two.</a:t>
            </a:r>
          </a:p>
          <a:p>
            <a:endParaRPr lang="en-GB" baseline="0" dirty="0" smtClean="0"/>
          </a:p>
          <a:p>
            <a:r>
              <a:rPr lang="en-GB" baseline="0" dirty="0" smtClean="0"/>
              <a:t>Record the ground rules on a piece of paper or add a slide which can then be copied into all the MindMate Lessons so that they are to hand in the lessons as a reminder and to add to if necessary.</a:t>
            </a:r>
            <a:endParaRPr lang="en-GB" dirty="0" smtClean="0"/>
          </a:p>
          <a:p>
            <a:endParaRPr lang="en-US" dirty="0"/>
          </a:p>
        </p:txBody>
      </p:sp>
      <p:sp>
        <p:nvSpPr>
          <p:cNvPr id="4" name="Slide Number Placeholder 3"/>
          <p:cNvSpPr>
            <a:spLocks noGrp="1"/>
          </p:cNvSpPr>
          <p:nvPr>
            <p:ph type="sldNum" sz="quarter" idx="10"/>
          </p:nvPr>
        </p:nvSpPr>
        <p:spPr/>
        <p:txBody>
          <a:bodyPr/>
          <a:lstStyle/>
          <a:p>
            <a:fld id="{ABD4D0C6-1C99-8540-A708-054B446CA27F}" type="slidenum">
              <a:rPr lang="en-US" smtClean="0"/>
              <a:t>10</a:t>
            </a:fld>
            <a:endParaRPr lang="en-US" dirty="0"/>
          </a:p>
        </p:txBody>
      </p:sp>
    </p:spTree>
    <p:extLst>
      <p:ext uri="{BB962C8B-B14F-4D97-AF65-F5344CB8AC3E}">
        <p14:creationId xmlns:p14="http://schemas.microsoft.com/office/powerpoint/2010/main" val="3195679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D4D0C6-1C99-8540-A708-054B446CA27F}" type="slidenum">
              <a:rPr lang="en-US" smtClean="0"/>
              <a:t>11</a:t>
            </a:fld>
            <a:endParaRPr lang="en-US" dirty="0"/>
          </a:p>
        </p:txBody>
      </p:sp>
    </p:spTree>
    <p:extLst>
      <p:ext uri="{BB962C8B-B14F-4D97-AF65-F5344CB8AC3E}">
        <p14:creationId xmlns:p14="http://schemas.microsoft.com/office/powerpoint/2010/main" val="4000209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D4D0C6-1C99-8540-A708-054B446CA27F}" type="slidenum">
              <a:rPr lang="en-US" smtClean="0"/>
              <a:t>12</a:t>
            </a:fld>
            <a:endParaRPr lang="en-US" dirty="0"/>
          </a:p>
        </p:txBody>
      </p:sp>
    </p:spTree>
    <p:extLst>
      <p:ext uri="{BB962C8B-B14F-4D97-AF65-F5344CB8AC3E}">
        <p14:creationId xmlns:p14="http://schemas.microsoft.com/office/powerpoint/2010/main" val="405991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D429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ounded Rectangle 7"/>
          <p:cNvSpPr/>
          <p:nvPr userDrawn="1"/>
        </p:nvSpPr>
        <p:spPr>
          <a:xfrm>
            <a:off x="288362" y="1079856"/>
            <a:ext cx="4327110" cy="3865673"/>
          </a:xfrm>
          <a:prstGeom prst="roundRect">
            <a:avLst>
              <a:gd name="adj" fmla="val 1057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ctrTitle" hasCustomPrompt="1"/>
          </p:nvPr>
        </p:nvSpPr>
        <p:spPr>
          <a:xfrm>
            <a:off x="458791" y="1657516"/>
            <a:ext cx="3921862" cy="3489281"/>
          </a:xfrm>
        </p:spPr>
        <p:txBody>
          <a:bodyPr anchor="t" anchorCtr="0">
            <a:normAutofit/>
          </a:bodyPr>
          <a:lstStyle>
            <a:lvl1pPr algn="l">
              <a:lnSpc>
                <a:spcPct val="80000"/>
              </a:lnSpc>
              <a:defRPr sz="5000">
                <a:solidFill>
                  <a:srgbClr val="0D4296"/>
                </a:solidFill>
              </a:defRPr>
            </a:lvl1pPr>
          </a:lstStyle>
          <a:p>
            <a:r>
              <a:rPr lang="en-GB" dirty="0" smtClean="0"/>
              <a:t>Main title</a:t>
            </a:r>
            <a:endParaRPr lang="en-US" dirty="0"/>
          </a:p>
        </p:txBody>
      </p:sp>
      <p:sp>
        <p:nvSpPr>
          <p:cNvPr id="3" name="Subtitle 2"/>
          <p:cNvSpPr>
            <a:spLocks noGrp="1"/>
          </p:cNvSpPr>
          <p:nvPr>
            <p:ph type="subTitle" idx="1" hasCustomPrompt="1"/>
          </p:nvPr>
        </p:nvSpPr>
        <p:spPr>
          <a:xfrm>
            <a:off x="473562" y="660930"/>
            <a:ext cx="3958676" cy="434611"/>
          </a:xfrm>
        </p:spPr>
        <p:txBody>
          <a:bodyPr>
            <a:normAutofit/>
          </a:bodyPr>
          <a:lstStyle>
            <a:lvl1pPr marL="0" indent="0" algn="l">
              <a:buNone/>
              <a:defRPr sz="18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Sub-title </a:t>
            </a:r>
            <a:endParaRPr lang="en-US" dirty="0"/>
          </a:p>
        </p:txBody>
      </p:sp>
      <p:sp>
        <p:nvSpPr>
          <p:cNvPr id="10" name="TextBox 9"/>
          <p:cNvSpPr txBox="1"/>
          <p:nvPr userDrawn="1"/>
        </p:nvSpPr>
        <p:spPr>
          <a:xfrm>
            <a:off x="483331" y="1231693"/>
            <a:ext cx="2846294" cy="369332"/>
          </a:xfrm>
          <a:prstGeom prst="rect">
            <a:avLst/>
          </a:prstGeom>
          <a:noFill/>
        </p:spPr>
        <p:txBody>
          <a:bodyPr wrap="square" rtlCol="0">
            <a:spAutoFit/>
          </a:bodyPr>
          <a:lstStyle/>
          <a:p>
            <a:pPr defTabSz="457200"/>
            <a:r>
              <a:rPr lang="en-US" b="1">
                <a:solidFill>
                  <a:prstClr val="black"/>
                </a:solidFill>
                <a:latin typeface="Arial"/>
                <a:cs typeface="Arial"/>
              </a:rPr>
              <a:t>Recognise feelings</a:t>
            </a:r>
            <a:endParaRPr lang="en-US" b="1" dirty="0">
              <a:solidFill>
                <a:prstClr val="black"/>
              </a:solidFill>
              <a:latin typeface="Arial"/>
              <a:cs typeface="Arial"/>
            </a:endParaRPr>
          </a:p>
        </p:txBody>
      </p:sp>
      <p:pic>
        <p:nvPicPr>
          <p:cNvPr id="11" name="Picture 10" descr="Group.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47747"/>
          <a:stretch/>
        </p:blipFill>
        <p:spPr>
          <a:xfrm>
            <a:off x="4900936" y="1007620"/>
            <a:ext cx="4243064" cy="5028615"/>
          </a:xfrm>
          <a:prstGeom prst="rect">
            <a:avLst/>
          </a:prstGeom>
        </p:spPr>
      </p:pic>
      <p:sp>
        <p:nvSpPr>
          <p:cNvPr id="12" name="Right Triangle 11"/>
          <p:cNvSpPr/>
          <p:nvPr userDrawn="1"/>
        </p:nvSpPr>
        <p:spPr>
          <a:xfrm flipH="1" flipV="1">
            <a:off x="3048000" y="4810677"/>
            <a:ext cx="1165412" cy="67224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prstClr val="white"/>
                </a:solidFill>
              </a:rPr>
              <a:t>v</a:t>
            </a:r>
          </a:p>
        </p:txBody>
      </p:sp>
    </p:spTree>
    <p:extLst>
      <p:ext uri="{BB962C8B-B14F-4D97-AF65-F5344CB8AC3E}">
        <p14:creationId xmlns:p14="http://schemas.microsoft.com/office/powerpoint/2010/main" val="1457331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BD30EFA-4909-9149-8637-7AF4A121BA3E}" type="datetimeFigureOut">
              <a:rPr lang="en-US" smtClean="0">
                <a:solidFill>
                  <a:prstClr val="black">
                    <a:tint val="75000"/>
                  </a:prstClr>
                </a:solidFill>
              </a:rPr>
              <a:pPr/>
              <a:t>8/2/2017</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p:txBody>
          <a:bodyPr/>
          <a:lstStyle/>
          <a:p>
            <a:fld id="{A78C05F8-E76C-F94C-95D6-AE6E501D4D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5392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BD30EFA-4909-9149-8637-7AF4A121BA3E}" type="datetimeFigureOut">
              <a:rPr lang="en-US" smtClean="0">
                <a:solidFill>
                  <a:prstClr val="black">
                    <a:tint val="75000"/>
                  </a:prstClr>
                </a:solidFill>
              </a:rPr>
              <a:pPr/>
              <a:t>8/2/2017</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p:txBody>
          <a:bodyPr/>
          <a:lstStyle/>
          <a:p>
            <a:fld id="{A78C05F8-E76C-F94C-95D6-AE6E501D4D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9321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BD30EFA-4909-9149-8637-7AF4A121BA3E}" type="datetimeFigureOut">
              <a:rPr lang="en-US" smtClean="0">
                <a:solidFill>
                  <a:prstClr val="black">
                    <a:tint val="75000"/>
                  </a:prstClr>
                </a:solidFill>
              </a:rPr>
              <a:pPr/>
              <a:t>8/2/2017</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p:txBody>
          <a:bodyPr/>
          <a:lstStyle/>
          <a:p>
            <a:fld id="{A78C05F8-E76C-F94C-95D6-AE6E501D4D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921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E4F5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hasCustomPrompt="1"/>
          </p:nvPr>
        </p:nvSpPr>
        <p:spPr>
          <a:xfrm>
            <a:off x="457200" y="176948"/>
            <a:ext cx="8229600" cy="1143000"/>
          </a:xfrm>
        </p:spPr>
        <p:txBody>
          <a:bodyPr/>
          <a:lstStyle>
            <a:lvl1pPr algn="l">
              <a:defRPr>
                <a:solidFill>
                  <a:srgbClr val="0D4296"/>
                </a:solidFill>
              </a:defRPr>
            </a:lvl1pPr>
          </a:lstStyle>
          <a:p>
            <a:r>
              <a:rPr lang="en-GB" dirty="0" smtClean="0"/>
              <a:t>Title</a:t>
            </a:r>
            <a:endParaRPr lang="en-US" dirty="0"/>
          </a:p>
        </p:txBody>
      </p:sp>
      <p:sp>
        <p:nvSpPr>
          <p:cNvPr id="3" name="Content Placeholder 2"/>
          <p:cNvSpPr>
            <a:spLocks noGrp="1"/>
          </p:cNvSpPr>
          <p:nvPr>
            <p:ph idx="1" hasCustomPrompt="1"/>
          </p:nvPr>
        </p:nvSpPr>
        <p:spPr>
          <a:xfrm>
            <a:off x="457200" y="1600201"/>
            <a:ext cx="4062506" cy="461682"/>
          </a:xfrm>
        </p:spPr>
        <p:txBody>
          <a:bodyPr>
            <a:normAutofit/>
          </a:bodyPr>
          <a:lstStyle>
            <a:lvl1pPr marL="0" indent="0">
              <a:buNone/>
              <a:defRPr sz="2500" b="1" i="0">
                <a:solidFill>
                  <a:srgbClr val="0D4296"/>
                </a:solidFill>
                <a:latin typeface="Arial"/>
                <a:cs typeface="Arial"/>
              </a:defRPr>
            </a:lvl1pPr>
          </a:lstStyle>
          <a:p>
            <a:pPr lvl="0"/>
            <a:r>
              <a:rPr lang="en-GB" dirty="0" smtClean="0"/>
              <a:t>Sub-title</a:t>
            </a:r>
          </a:p>
        </p:txBody>
      </p:sp>
      <p:sp>
        <p:nvSpPr>
          <p:cNvPr id="8" name="Content Placeholder 2"/>
          <p:cNvSpPr>
            <a:spLocks noGrp="1"/>
          </p:cNvSpPr>
          <p:nvPr>
            <p:ph idx="13" hasCustomPrompt="1"/>
          </p:nvPr>
        </p:nvSpPr>
        <p:spPr>
          <a:xfrm>
            <a:off x="457200" y="2078319"/>
            <a:ext cx="4062506" cy="2762622"/>
          </a:xfrm>
        </p:spPr>
        <p:txBody>
          <a:bodyPr>
            <a:normAutofit/>
          </a:bodyPr>
          <a:lstStyle>
            <a:lvl1pPr marL="0" indent="180000">
              <a:lnSpc>
                <a:spcPct val="100000"/>
              </a:lnSpc>
              <a:spcBef>
                <a:spcPts val="0"/>
              </a:spcBef>
              <a:buClr>
                <a:srgbClr val="0D4296"/>
              </a:buClr>
              <a:buFont typeface="Arial"/>
              <a:buChar char="•"/>
              <a:defRPr sz="2000" b="0" i="0" kern="0" baseline="0">
                <a:solidFill>
                  <a:schemeClr val="tx1"/>
                </a:solidFill>
                <a:latin typeface="Arial"/>
                <a:cs typeface="Arial"/>
              </a:defRPr>
            </a:lvl1pPr>
          </a:lstStyle>
          <a:p>
            <a:pPr lvl="0"/>
            <a:r>
              <a:rPr lang="en-GB" dirty="0" smtClean="0"/>
              <a:t>Body copy </a:t>
            </a:r>
          </a:p>
          <a:p>
            <a:pPr lvl="0"/>
            <a:r>
              <a:rPr lang="en-GB" dirty="0" smtClean="0"/>
              <a:t>Body copy</a:t>
            </a:r>
          </a:p>
        </p:txBody>
      </p:sp>
      <p:pic>
        <p:nvPicPr>
          <p:cNvPr id="11" name="Picture 10" descr="MM_logo_blue-0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1781" t="42739" r="32026" b="43310"/>
          <a:stretch/>
        </p:blipFill>
        <p:spPr>
          <a:xfrm>
            <a:off x="242048" y="6307738"/>
            <a:ext cx="1731682" cy="375263"/>
          </a:xfrm>
          <a:prstGeom prst="rect">
            <a:avLst/>
          </a:prstGeom>
        </p:spPr>
      </p:pic>
    </p:spTree>
    <p:extLst>
      <p:ext uri="{BB962C8B-B14F-4D97-AF65-F5344CB8AC3E}">
        <p14:creationId xmlns:p14="http://schemas.microsoft.com/office/powerpoint/2010/main" val="2762289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Slide Number Placeholder 5"/>
          <p:cNvSpPr txBox="1">
            <a:spLocks/>
          </p:cNvSpPr>
          <p:nvPr userDrawn="1"/>
        </p:nvSpPr>
        <p:spPr>
          <a:xfrm>
            <a:off x="6769847"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8C05F8-E76C-F94C-95D6-AE6E501D4D8C}" type="slidenum">
              <a:rPr lang="en-US" smtClean="0">
                <a:solidFill>
                  <a:prstClr val="black">
                    <a:tint val="75000"/>
                  </a:prstClr>
                </a:solidFill>
              </a:rPr>
              <a:pPr/>
              <a:t>‹#›</a:t>
            </a:fld>
            <a:endParaRPr lang="en-US" dirty="0">
              <a:solidFill>
                <a:prstClr val="black">
                  <a:tint val="75000"/>
                </a:prstClr>
              </a:solidFill>
            </a:endParaRPr>
          </a:p>
        </p:txBody>
      </p:sp>
      <p:sp>
        <p:nvSpPr>
          <p:cNvPr id="12" name="Footer Placeholder 4"/>
          <p:cNvSpPr txBox="1">
            <a:spLocks/>
          </p:cNvSpPr>
          <p:nvPr userDrawn="1"/>
        </p:nvSpPr>
        <p:spPr>
          <a:xfrm>
            <a:off x="2123141" y="6435349"/>
            <a:ext cx="1395506" cy="277532"/>
          </a:xfrm>
          <a:prstGeom prst="rect">
            <a:avLst/>
          </a:prstGeom>
        </p:spPr>
        <p:txBody>
          <a:bodyPr/>
          <a:lstStyle>
            <a:defPPr>
              <a:defRPr lang="en-US"/>
            </a:defPPr>
            <a:lvl1pPr marL="0" algn="l" defTabSz="457200" rtl="0" eaLnBrk="1" latinLnBrk="0" hangingPunct="1">
              <a:defRPr sz="1200" b="0" i="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prstClr val="white">
                    <a:lumMod val="50000"/>
                  </a:prstClr>
                </a:solidFill>
              </a:rPr>
              <a:t>KS1 Year 1</a:t>
            </a:r>
            <a:endParaRPr lang="en-US" dirty="0">
              <a:solidFill>
                <a:prstClr val="white">
                  <a:lumMod val="50000"/>
                </a:prstClr>
              </a:solidFill>
            </a:endParaRPr>
          </a:p>
        </p:txBody>
      </p:sp>
      <p:sp>
        <p:nvSpPr>
          <p:cNvPr id="13" name="Rounded Rectangle 12"/>
          <p:cNvSpPr/>
          <p:nvPr userDrawn="1"/>
        </p:nvSpPr>
        <p:spPr>
          <a:xfrm>
            <a:off x="288362" y="1600201"/>
            <a:ext cx="4327110" cy="3865673"/>
          </a:xfrm>
          <a:prstGeom prst="roundRect">
            <a:avLst>
              <a:gd name="adj" fmla="val 10570"/>
            </a:avLst>
          </a:prstGeom>
          <a:solidFill>
            <a:srgbClr val="36A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4" name="Right Triangle 13"/>
          <p:cNvSpPr/>
          <p:nvPr userDrawn="1"/>
        </p:nvSpPr>
        <p:spPr>
          <a:xfrm flipH="1" flipV="1">
            <a:off x="3048000" y="5331022"/>
            <a:ext cx="1165412" cy="672240"/>
          </a:xfrm>
          <a:prstGeom prst="rtTriangle">
            <a:avLst/>
          </a:prstGeom>
          <a:solidFill>
            <a:srgbClr val="36A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5" name="Title 1"/>
          <p:cNvSpPr txBox="1">
            <a:spLocks/>
          </p:cNvSpPr>
          <p:nvPr userDrawn="1"/>
        </p:nvSpPr>
        <p:spPr>
          <a:xfrm>
            <a:off x="458791" y="1855728"/>
            <a:ext cx="3921862" cy="3489281"/>
          </a:xfrm>
          <a:prstGeom prst="rect">
            <a:avLst/>
          </a:prstGeom>
        </p:spPr>
        <p:txBody>
          <a:bodyPr vert="horz" lIns="91440" tIns="45720" rIns="91440" bIns="45720" rtlCol="0" anchor="t" anchorCtr="0">
            <a:normAutofit/>
          </a:bodyPr>
          <a:lstStyle>
            <a:lvl1pPr algn="l" defTabSz="457200" rtl="0" eaLnBrk="1" latinLnBrk="0" hangingPunct="1">
              <a:lnSpc>
                <a:spcPct val="80000"/>
              </a:lnSpc>
              <a:spcBef>
                <a:spcPct val="0"/>
              </a:spcBef>
              <a:buNone/>
              <a:defRPr sz="4400" b="1" i="0" kern="1200">
                <a:solidFill>
                  <a:srgbClr val="0D4296"/>
                </a:solidFill>
                <a:latin typeface="Arial"/>
                <a:ea typeface="+mj-ea"/>
                <a:cs typeface="Arial"/>
              </a:defRPr>
            </a:lvl1pPr>
          </a:lstStyle>
          <a:p>
            <a:r>
              <a:rPr lang="en-GB" dirty="0" smtClean="0"/>
              <a:t>Main title</a:t>
            </a:r>
            <a:endParaRPr lang="en-US" dirty="0"/>
          </a:p>
        </p:txBody>
      </p:sp>
      <p:sp>
        <p:nvSpPr>
          <p:cNvPr id="7" name="Slide Number Placeholder 6"/>
          <p:cNvSpPr>
            <a:spLocks noGrp="1"/>
          </p:cNvSpPr>
          <p:nvPr userDrawn="1">
            <p:ph type="sldNum" sz="quarter" idx="12"/>
          </p:nvPr>
        </p:nvSpPr>
        <p:spPr/>
        <p:txBody>
          <a:bodyPr/>
          <a:lstStyle/>
          <a:p>
            <a:fld id="{A78C05F8-E76C-F94C-95D6-AE6E501D4D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1648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31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BD30EFA-4909-9149-8637-7AF4A121BA3E}" type="datetimeFigureOut">
              <a:rPr lang="en-US" smtClean="0">
                <a:solidFill>
                  <a:prstClr val="black">
                    <a:tint val="75000"/>
                  </a:prstClr>
                </a:solidFill>
              </a:rPr>
              <a:pPr/>
              <a:t>8/2/2017</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p:txBody>
          <a:bodyPr/>
          <a:lstStyle/>
          <a:p>
            <a:fld id="{A78C05F8-E76C-F94C-95D6-AE6E501D4D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7547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BD30EFA-4909-9149-8637-7AF4A121BA3E}" type="datetimeFigureOut">
              <a:rPr lang="en-US" smtClean="0">
                <a:solidFill>
                  <a:prstClr val="black">
                    <a:tint val="75000"/>
                  </a:prstClr>
                </a:solidFill>
              </a:rPr>
              <a:pPr/>
              <a:t>8/2/2017</a:t>
            </a:fld>
            <a:endParaRPr lang="en-US" dirty="0">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9" name="Slide Number Placeholder 8"/>
          <p:cNvSpPr>
            <a:spLocks noGrp="1"/>
          </p:cNvSpPr>
          <p:nvPr>
            <p:ph type="sldNum" sz="quarter" idx="12"/>
          </p:nvPr>
        </p:nvSpPr>
        <p:spPr/>
        <p:txBody>
          <a:bodyPr/>
          <a:lstStyle/>
          <a:p>
            <a:fld id="{A78C05F8-E76C-F94C-95D6-AE6E501D4D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6928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BD30EFA-4909-9149-8637-7AF4A121BA3E}" type="datetimeFigureOut">
              <a:rPr lang="en-US" smtClean="0">
                <a:solidFill>
                  <a:prstClr val="black">
                    <a:tint val="75000"/>
                  </a:prstClr>
                </a:solidFill>
              </a:rPr>
              <a:pPr/>
              <a:t>8/2/2017</a:t>
            </a:fld>
            <a:endParaRPr lang="en-US"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5" name="Slide Number Placeholder 4"/>
          <p:cNvSpPr>
            <a:spLocks noGrp="1"/>
          </p:cNvSpPr>
          <p:nvPr>
            <p:ph type="sldNum" sz="quarter" idx="12"/>
          </p:nvPr>
        </p:nvSpPr>
        <p:spPr/>
        <p:txBody>
          <a:bodyPr/>
          <a:lstStyle/>
          <a:p>
            <a:fld id="{A78C05F8-E76C-F94C-95D6-AE6E501D4D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1616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D30EFA-4909-9149-8637-7AF4A121BA3E}" type="datetimeFigureOut">
              <a:rPr lang="en-US" smtClean="0">
                <a:solidFill>
                  <a:prstClr val="black">
                    <a:tint val="75000"/>
                  </a:prstClr>
                </a:solidFill>
              </a:rPr>
              <a:pPr/>
              <a:t>8/2/2017</a:t>
            </a:fld>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4" name="Slide Number Placeholder 3"/>
          <p:cNvSpPr>
            <a:spLocks noGrp="1"/>
          </p:cNvSpPr>
          <p:nvPr>
            <p:ph type="sldNum" sz="quarter" idx="12"/>
          </p:nvPr>
        </p:nvSpPr>
        <p:spPr/>
        <p:txBody>
          <a:bodyPr/>
          <a:lstStyle/>
          <a:p>
            <a:fld id="{A78C05F8-E76C-F94C-95D6-AE6E501D4D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3065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BD30EFA-4909-9149-8637-7AF4A121BA3E}" type="datetimeFigureOut">
              <a:rPr lang="en-US" smtClean="0">
                <a:solidFill>
                  <a:prstClr val="black">
                    <a:tint val="75000"/>
                  </a:prstClr>
                </a:solidFill>
              </a:rPr>
              <a:pPr/>
              <a:t>8/2/2017</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p:txBody>
          <a:bodyPr/>
          <a:lstStyle/>
          <a:p>
            <a:fld id="{A78C05F8-E76C-F94C-95D6-AE6E501D4D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8425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248187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BD30EFA-4909-9149-8637-7AF4A121BA3E}" type="datetimeFigureOut">
              <a:rPr lang="en-US" smtClean="0">
                <a:solidFill>
                  <a:prstClr val="black">
                    <a:tint val="75000"/>
                  </a:prstClr>
                </a:solidFill>
              </a:rPr>
              <a:pPr defTabSz="457200"/>
              <a:t>8/2/2017</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78C05F8-E76C-F94C-95D6-AE6E501D4D8C}"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6289059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C9naBPVHlHw"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8791" y="1196752"/>
            <a:ext cx="3958676" cy="434611"/>
          </a:xfrm>
          <a:solidFill>
            <a:schemeClr val="bg1"/>
          </a:solidFill>
        </p:spPr>
        <p:txBody>
          <a:bodyPr>
            <a:normAutofit/>
          </a:bodyPr>
          <a:lstStyle/>
          <a:p>
            <a:endParaRPr lang="en-US" dirty="0"/>
          </a:p>
        </p:txBody>
      </p:sp>
      <p:sp>
        <p:nvSpPr>
          <p:cNvPr id="4" name="Title 3"/>
          <p:cNvSpPr>
            <a:spLocks noGrp="1"/>
          </p:cNvSpPr>
          <p:nvPr>
            <p:ph type="ctrTitle"/>
          </p:nvPr>
        </p:nvSpPr>
        <p:spPr>
          <a:xfrm>
            <a:off x="458791" y="1657516"/>
            <a:ext cx="3820132" cy="2875407"/>
          </a:xfrm>
        </p:spPr>
        <p:txBody>
          <a:bodyPr>
            <a:normAutofit/>
          </a:bodyPr>
          <a:lstStyle/>
          <a:p>
            <a:r>
              <a:rPr lang="en-US" dirty="0" smtClean="0"/>
              <a:t>What are MindMate Lessons</a:t>
            </a:r>
            <a:br>
              <a:rPr lang="en-US" dirty="0" smtClean="0"/>
            </a:br>
            <a:r>
              <a:rPr lang="en-US" dirty="0" smtClean="0"/>
              <a:t>KS2?  </a:t>
            </a:r>
            <a:endParaRPr lang="en-US" dirty="0"/>
          </a:p>
        </p:txBody>
      </p:sp>
      <p:pic>
        <p:nvPicPr>
          <p:cNvPr id="5" name="Picture 4" descr="MM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791" y="5952809"/>
            <a:ext cx="3048363" cy="531352"/>
          </a:xfrm>
          <a:prstGeom prst="rect">
            <a:avLst/>
          </a:prstGeom>
        </p:spPr>
      </p:pic>
      <p:sp>
        <p:nvSpPr>
          <p:cNvPr id="7" name="Footer Placeholder 4"/>
          <p:cNvSpPr txBox="1">
            <a:spLocks/>
          </p:cNvSpPr>
          <p:nvPr/>
        </p:nvSpPr>
        <p:spPr>
          <a:xfrm>
            <a:off x="5900615" y="6435349"/>
            <a:ext cx="3056623" cy="277532"/>
          </a:xfrm>
          <a:prstGeom prst="rect">
            <a:avLst/>
          </a:prstGeom>
        </p:spPr>
        <p:txBody>
          <a:bodyPr/>
          <a:lstStyle>
            <a:defPPr>
              <a:defRPr lang="en-US"/>
            </a:defPPr>
            <a:lvl1pPr marL="0" algn="l" defTabSz="457200" rtl="0" eaLnBrk="1" latinLnBrk="0" hangingPunct="1">
              <a:defRPr sz="1200" b="0" i="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 </a:t>
            </a:r>
            <a:r>
              <a:rPr lang="en-US" dirty="0" smtClean="0">
                <a:solidFill>
                  <a:prstClr val="white"/>
                </a:solidFill>
              </a:rPr>
              <a:t>Leeds South and East CCG</a:t>
            </a:r>
            <a:endParaRPr lang="en-US" dirty="0">
              <a:solidFill>
                <a:prstClr val="white"/>
              </a:solidFill>
            </a:endParaRPr>
          </a:p>
        </p:txBody>
      </p:sp>
    </p:spTree>
    <p:extLst>
      <p:ext uri="{BB962C8B-B14F-4D97-AF65-F5344CB8AC3E}">
        <p14:creationId xmlns:p14="http://schemas.microsoft.com/office/powerpoint/2010/main" val="2908882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will work together</a:t>
            </a:r>
            <a:endParaRPr lang="en-US" dirty="0"/>
          </a:p>
        </p:txBody>
      </p:sp>
      <p:grpSp>
        <p:nvGrpSpPr>
          <p:cNvPr id="11" name="Group 10"/>
          <p:cNvGrpSpPr/>
          <p:nvPr/>
        </p:nvGrpSpPr>
        <p:grpSpPr>
          <a:xfrm>
            <a:off x="288362" y="1600201"/>
            <a:ext cx="4327110" cy="4403061"/>
            <a:chOff x="288362" y="1600201"/>
            <a:chExt cx="4327110" cy="4403061"/>
          </a:xfrm>
        </p:grpSpPr>
        <p:sp>
          <p:nvSpPr>
            <p:cNvPr id="9" name="Rounded Rectangle 8"/>
            <p:cNvSpPr/>
            <p:nvPr/>
          </p:nvSpPr>
          <p:spPr>
            <a:xfrm>
              <a:off x="288362" y="1600201"/>
              <a:ext cx="4327110" cy="3865673"/>
            </a:xfrm>
            <a:prstGeom prst="roundRect">
              <a:avLst>
                <a:gd name="adj" fmla="val 10570"/>
              </a:avLst>
            </a:prstGeom>
            <a:solidFill>
              <a:srgbClr val="36A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Triangle 9"/>
            <p:cNvSpPr/>
            <p:nvPr/>
          </p:nvSpPr>
          <p:spPr>
            <a:xfrm flipH="1" flipV="1">
              <a:off x="3048000" y="5331022"/>
              <a:ext cx="1165412" cy="672240"/>
            </a:xfrm>
            <a:prstGeom prst="rtTriangle">
              <a:avLst/>
            </a:prstGeom>
            <a:solidFill>
              <a:srgbClr val="36A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idx="1"/>
          </p:nvPr>
        </p:nvSpPr>
        <p:spPr>
          <a:xfrm>
            <a:off x="479613" y="1933399"/>
            <a:ext cx="4062506" cy="3397623"/>
          </a:xfrm>
        </p:spPr>
        <p:txBody>
          <a:bodyPr>
            <a:noAutofit/>
          </a:bodyPr>
          <a:lstStyle/>
          <a:p>
            <a:r>
              <a:rPr lang="en-GB" sz="3200" dirty="0" smtClean="0">
                <a:solidFill>
                  <a:schemeClr val="bg1"/>
                </a:solidFill>
              </a:rPr>
              <a:t>Can you remember </a:t>
            </a:r>
            <a:br>
              <a:rPr lang="en-GB" sz="3200" dirty="0" smtClean="0">
                <a:solidFill>
                  <a:schemeClr val="bg1"/>
                </a:solidFill>
              </a:rPr>
            </a:br>
            <a:r>
              <a:rPr lang="en-GB" sz="3200" dirty="0" smtClean="0">
                <a:solidFill>
                  <a:schemeClr val="bg1"/>
                </a:solidFill>
              </a:rPr>
              <a:t>the ground rules </a:t>
            </a:r>
            <a:br>
              <a:rPr lang="en-GB" sz="3200" dirty="0" smtClean="0">
                <a:solidFill>
                  <a:schemeClr val="bg1"/>
                </a:solidFill>
              </a:rPr>
            </a:br>
            <a:r>
              <a:rPr lang="en-GB" sz="3200" dirty="0" smtClean="0">
                <a:solidFill>
                  <a:schemeClr val="bg1"/>
                </a:solidFill>
              </a:rPr>
              <a:t>we have already </a:t>
            </a:r>
            <a:br>
              <a:rPr lang="en-GB" sz="3200" dirty="0" smtClean="0">
                <a:solidFill>
                  <a:schemeClr val="bg1"/>
                </a:solidFill>
              </a:rPr>
            </a:br>
            <a:r>
              <a:rPr lang="en-GB" sz="3200" dirty="0" smtClean="0">
                <a:solidFill>
                  <a:schemeClr val="bg1"/>
                </a:solidFill>
              </a:rPr>
              <a:t>talked about, </a:t>
            </a:r>
            <a:r>
              <a:rPr lang="en-GB" sz="3200" dirty="0">
                <a:solidFill>
                  <a:schemeClr val="bg1"/>
                </a:solidFill>
              </a:rPr>
              <a:t>l</a:t>
            </a:r>
            <a:r>
              <a:rPr lang="en-GB" sz="3200" dirty="0" smtClean="0">
                <a:solidFill>
                  <a:schemeClr val="bg1"/>
                </a:solidFill>
              </a:rPr>
              <a:t>et’s </a:t>
            </a:r>
            <a:br>
              <a:rPr lang="en-GB" sz="3200" dirty="0" smtClean="0">
                <a:solidFill>
                  <a:schemeClr val="bg1"/>
                </a:solidFill>
              </a:rPr>
            </a:br>
            <a:r>
              <a:rPr lang="en-GB" sz="3200" dirty="0" smtClean="0">
                <a:solidFill>
                  <a:schemeClr val="bg1"/>
                </a:solidFill>
              </a:rPr>
              <a:t>take a minute to </a:t>
            </a:r>
            <a:br>
              <a:rPr lang="en-GB" sz="3200" dirty="0" smtClean="0">
                <a:solidFill>
                  <a:schemeClr val="bg1"/>
                </a:solidFill>
              </a:rPr>
            </a:br>
            <a:r>
              <a:rPr lang="en-GB" sz="3200" dirty="0" smtClean="0">
                <a:solidFill>
                  <a:schemeClr val="bg1"/>
                </a:solidFill>
              </a:rPr>
              <a:t>think about them.</a:t>
            </a:r>
            <a:endParaRPr lang="en-GB" sz="3200" dirty="0">
              <a:solidFill>
                <a:schemeClr val="bg1"/>
              </a:solidFill>
            </a:endParaRPr>
          </a:p>
        </p:txBody>
      </p:sp>
      <p:sp>
        <p:nvSpPr>
          <p:cNvPr id="5" name="Footer Placeholder 4"/>
          <p:cNvSpPr txBox="1">
            <a:spLocks/>
          </p:cNvSpPr>
          <p:nvPr/>
        </p:nvSpPr>
        <p:spPr>
          <a:xfrm>
            <a:off x="7784356" y="6435349"/>
            <a:ext cx="1172882" cy="277532"/>
          </a:xfrm>
          <a:prstGeom prst="rect">
            <a:avLst/>
          </a:prstGeom>
        </p:spPr>
        <p:txBody>
          <a:bodyPr/>
          <a:lstStyle>
            <a:defPPr>
              <a:defRPr lang="en-US"/>
            </a:defPPr>
            <a:lvl1pPr marL="0" algn="l" defTabSz="457200" rtl="0" eaLnBrk="1" latinLnBrk="0" hangingPunct="1">
              <a:defRPr sz="1200" b="0" i="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E4930D6-E181-4F4D-8989-5D96AA797112}" type="slidenum">
              <a:rPr lang="en-US" smtClean="0"/>
              <a:t>10</a:t>
            </a:fld>
            <a:endParaRPr lang="en-US" dirty="0"/>
          </a:p>
        </p:txBody>
      </p:sp>
      <p:pic>
        <p:nvPicPr>
          <p:cNvPr id="12" name="Picture 11" descr="MM_emo-03.png"/>
          <p:cNvPicPr>
            <a:picLocks noChangeAspect="1"/>
          </p:cNvPicPr>
          <p:nvPr/>
        </p:nvPicPr>
        <p:blipFill rotWithShape="1">
          <a:blip r:embed="rId3" cstate="print">
            <a:extLst>
              <a:ext uri="{28A0092B-C50C-407E-A947-70E740481C1C}">
                <a14:useLocalDpi xmlns:a14="http://schemas.microsoft.com/office/drawing/2010/main" val="0"/>
              </a:ext>
            </a:extLst>
          </a:blip>
          <a:srcRect l="39706" t="5928" r="40033" b="43436"/>
          <a:stretch/>
        </p:blipFill>
        <p:spPr>
          <a:xfrm>
            <a:off x="4654549" y="2373925"/>
            <a:ext cx="3364796" cy="4484076"/>
          </a:xfrm>
          <a:prstGeom prst="rect">
            <a:avLst/>
          </a:prstGeom>
        </p:spPr>
      </p:pic>
    </p:spTree>
    <p:extLst>
      <p:ext uri="{BB962C8B-B14F-4D97-AF65-F5344CB8AC3E}">
        <p14:creationId xmlns:p14="http://schemas.microsoft.com/office/powerpoint/2010/main" val="624370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ees-13.png"/>
          <p:cNvPicPr>
            <a:picLocks noChangeAspect="1"/>
          </p:cNvPicPr>
          <p:nvPr/>
        </p:nvPicPr>
        <p:blipFill rotWithShape="1">
          <a:blip r:embed="rId3" cstate="print">
            <a:extLst>
              <a:ext uri="{28A0092B-C50C-407E-A947-70E740481C1C}">
                <a14:useLocalDpi xmlns:a14="http://schemas.microsoft.com/office/drawing/2010/main" val="0"/>
              </a:ext>
            </a:extLst>
          </a:blip>
          <a:srcRect l="34401" t="11759" r="36833" b="16049"/>
          <a:stretch/>
        </p:blipFill>
        <p:spPr>
          <a:xfrm>
            <a:off x="5635201" y="1905802"/>
            <a:ext cx="3508799" cy="4952198"/>
          </a:xfrm>
          <a:prstGeom prst="rect">
            <a:avLst/>
          </a:prstGeom>
        </p:spPr>
      </p:pic>
      <p:sp>
        <p:nvSpPr>
          <p:cNvPr id="9" name="Footer Placeholder 4"/>
          <p:cNvSpPr txBox="1">
            <a:spLocks/>
          </p:cNvSpPr>
          <p:nvPr/>
        </p:nvSpPr>
        <p:spPr>
          <a:xfrm>
            <a:off x="7784356" y="6435349"/>
            <a:ext cx="1172882" cy="277532"/>
          </a:xfrm>
          <a:prstGeom prst="rect">
            <a:avLst/>
          </a:prstGeom>
        </p:spPr>
        <p:txBody>
          <a:bodyPr/>
          <a:lstStyle>
            <a:defPPr>
              <a:defRPr lang="en-US"/>
            </a:defPPr>
            <a:lvl1pPr marL="0" algn="l" defTabSz="457200" rtl="0" eaLnBrk="1" latinLnBrk="0" hangingPunct="1">
              <a:defRPr sz="1200" b="0" i="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E4930D6-E181-4F4D-8989-5D96AA797112}" type="slidenum">
              <a:rPr lang="en-US" smtClean="0"/>
              <a:t>11</a:t>
            </a:fld>
            <a:endParaRPr lang="en-US" dirty="0"/>
          </a:p>
        </p:txBody>
      </p:sp>
      <p:sp>
        <p:nvSpPr>
          <p:cNvPr id="10" name="Title 1"/>
          <p:cNvSpPr>
            <a:spLocks noGrp="1"/>
          </p:cNvSpPr>
          <p:nvPr>
            <p:ph type="title"/>
          </p:nvPr>
        </p:nvSpPr>
        <p:spPr>
          <a:xfrm>
            <a:off x="457200" y="176948"/>
            <a:ext cx="8589108" cy="1278668"/>
          </a:xfrm>
        </p:spPr>
        <p:txBody>
          <a:bodyPr>
            <a:normAutofit/>
          </a:bodyPr>
          <a:lstStyle/>
          <a:p>
            <a:r>
              <a:rPr lang="en-GB" dirty="0" smtClean="0"/>
              <a:t>Taking the learning away</a:t>
            </a:r>
            <a:endParaRPr lang="en-US" dirty="0"/>
          </a:p>
        </p:txBody>
      </p:sp>
      <p:sp>
        <p:nvSpPr>
          <p:cNvPr id="11" name="Content Placeholder 3"/>
          <p:cNvSpPr>
            <a:spLocks noGrp="1"/>
          </p:cNvSpPr>
          <p:nvPr>
            <p:ph idx="13"/>
          </p:nvPr>
        </p:nvSpPr>
        <p:spPr>
          <a:xfrm>
            <a:off x="457198" y="1455616"/>
            <a:ext cx="4798196" cy="4771929"/>
          </a:xfrm>
        </p:spPr>
        <p:txBody>
          <a:bodyPr>
            <a:noAutofit/>
          </a:bodyPr>
          <a:lstStyle/>
          <a:p>
            <a:pPr marL="180000" indent="-180000">
              <a:spcBef>
                <a:spcPts val="1200"/>
              </a:spcBef>
            </a:pPr>
            <a:r>
              <a:rPr lang="en-GB" sz="2400" dirty="0" smtClean="0"/>
              <a:t>When you watch TV or read a book think about the characters feelings</a:t>
            </a:r>
          </a:p>
          <a:p>
            <a:pPr marL="180000" indent="-180000">
              <a:spcBef>
                <a:spcPts val="1200"/>
              </a:spcBef>
            </a:pPr>
            <a:r>
              <a:rPr lang="en-GB" sz="2400" dirty="0" smtClean="0"/>
              <a:t>See how many feelings you can spot</a:t>
            </a:r>
          </a:p>
          <a:p>
            <a:pPr marL="180000" indent="-180000">
              <a:spcBef>
                <a:spcPts val="1200"/>
              </a:spcBef>
            </a:pPr>
            <a:r>
              <a:rPr lang="en-GB" sz="2400" dirty="0" smtClean="0"/>
              <a:t>Tell your family that you are going to be learning more about this kind of thing in your MindMate lessons. </a:t>
            </a:r>
            <a:endParaRPr lang="en-GB" sz="2400" dirty="0"/>
          </a:p>
        </p:txBody>
      </p:sp>
      <p:pic>
        <p:nvPicPr>
          <p:cNvPr id="13" name="Picture 12" descr="skater-10.png"/>
          <p:cNvPicPr>
            <a:picLocks noChangeAspect="1"/>
          </p:cNvPicPr>
          <p:nvPr/>
        </p:nvPicPr>
        <p:blipFill rotWithShape="1">
          <a:blip r:embed="rId4" cstate="print">
            <a:extLst>
              <a:ext uri="{28A0092B-C50C-407E-A947-70E740481C1C}">
                <a14:useLocalDpi xmlns:a14="http://schemas.microsoft.com/office/drawing/2010/main" val="0"/>
              </a:ext>
            </a:extLst>
          </a:blip>
          <a:srcRect l="39210" t="10430" r="39636" b="11300"/>
          <a:stretch/>
        </p:blipFill>
        <p:spPr>
          <a:xfrm>
            <a:off x="5094973" y="3301465"/>
            <a:ext cx="1729333" cy="3598411"/>
          </a:xfrm>
          <a:prstGeom prst="rect">
            <a:avLst/>
          </a:prstGeom>
        </p:spPr>
      </p:pic>
    </p:spTree>
    <p:extLst>
      <p:ext uri="{BB962C8B-B14F-4D97-AF65-F5344CB8AC3E}">
        <p14:creationId xmlns:p14="http://schemas.microsoft.com/office/powerpoint/2010/main" val="2676940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948"/>
            <a:ext cx="8589108" cy="1278668"/>
          </a:xfrm>
        </p:spPr>
        <p:txBody>
          <a:bodyPr>
            <a:normAutofit/>
          </a:bodyPr>
          <a:lstStyle/>
          <a:p>
            <a:r>
              <a:rPr lang="en-GB" dirty="0" smtClean="0"/>
              <a:t>Additional resources and help</a:t>
            </a:r>
            <a:endParaRPr lang="en-US" dirty="0"/>
          </a:p>
        </p:txBody>
      </p:sp>
      <p:sp>
        <p:nvSpPr>
          <p:cNvPr id="15" name="Rounded Rectangle 14"/>
          <p:cNvSpPr/>
          <p:nvPr/>
        </p:nvSpPr>
        <p:spPr>
          <a:xfrm>
            <a:off x="373755" y="1668586"/>
            <a:ext cx="3250630" cy="1682260"/>
          </a:xfrm>
          <a:prstGeom prst="roundRect">
            <a:avLst>
              <a:gd name="adj" fmla="val 19862"/>
            </a:avLst>
          </a:prstGeom>
          <a:solidFill>
            <a:srgbClr val="E658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ight Triangle 15"/>
          <p:cNvSpPr/>
          <p:nvPr/>
        </p:nvSpPr>
        <p:spPr>
          <a:xfrm flipV="1">
            <a:off x="700853" y="3204308"/>
            <a:ext cx="1074615" cy="625502"/>
          </a:xfrm>
          <a:prstGeom prst="rtTriangle">
            <a:avLst/>
          </a:prstGeom>
          <a:solidFill>
            <a:srgbClr val="E658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Content Placeholder 2"/>
          <p:cNvSpPr>
            <a:spLocks noGrp="1"/>
          </p:cNvSpPr>
          <p:nvPr>
            <p:ph idx="1"/>
          </p:nvPr>
        </p:nvSpPr>
        <p:spPr>
          <a:xfrm>
            <a:off x="565007" y="1817994"/>
            <a:ext cx="2893302" cy="1366776"/>
          </a:xfrm>
        </p:spPr>
        <p:txBody>
          <a:bodyPr>
            <a:normAutofit/>
          </a:bodyPr>
          <a:lstStyle/>
          <a:p>
            <a:r>
              <a:rPr lang="en-GB" sz="3500" dirty="0" smtClean="0">
                <a:solidFill>
                  <a:schemeClr val="bg1"/>
                </a:solidFill>
              </a:rPr>
              <a:t>Where can I go for help?</a:t>
            </a:r>
            <a:endParaRPr lang="en-GB" sz="3500" dirty="0">
              <a:solidFill>
                <a:schemeClr val="bg1"/>
              </a:solidFill>
            </a:endParaRPr>
          </a:p>
        </p:txBody>
      </p:sp>
      <p:sp>
        <p:nvSpPr>
          <p:cNvPr id="10" name="Content Placeholder 3"/>
          <p:cNvSpPr txBox="1">
            <a:spLocks/>
          </p:cNvSpPr>
          <p:nvPr/>
        </p:nvSpPr>
        <p:spPr>
          <a:xfrm>
            <a:off x="3886200" y="1535188"/>
            <a:ext cx="5121032" cy="5025631"/>
          </a:xfrm>
          <a:prstGeom prst="rect">
            <a:avLst/>
          </a:prstGeom>
        </p:spPr>
        <p:txBody>
          <a:bodyPr vert="horz" lIns="91440" tIns="45720" rIns="91440" bIns="45720" rtlCol="0">
            <a:noAutofit/>
          </a:bodyPr>
          <a:lstStyle>
            <a:lvl1pPr marL="0" indent="180000" algn="l" defTabSz="457200" rtl="0" eaLnBrk="1" latinLnBrk="0" hangingPunct="1">
              <a:lnSpc>
                <a:spcPct val="100000"/>
              </a:lnSpc>
              <a:spcBef>
                <a:spcPts val="0"/>
              </a:spcBef>
              <a:buClr>
                <a:srgbClr val="0D4296"/>
              </a:buClr>
              <a:buFont typeface="Arial"/>
              <a:buChar char="•"/>
              <a:defRPr sz="2000" b="0" i="0" kern="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000" indent="-180000"/>
            <a:r>
              <a:rPr lang="en-GB" b="1" dirty="0" smtClean="0"/>
              <a:t>Talk</a:t>
            </a:r>
            <a:r>
              <a:rPr lang="en-GB" dirty="0" smtClean="0"/>
              <a:t> to your teacher or an adult in school</a:t>
            </a:r>
          </a:p>
          <a:p>
            <a:pPr marL="180000" indent="-180000"/>
            <a:endParaRPr lang="en-GB" dirty="0" smtClean="0"/>
          </a:p>
          <a:p>
            <a:pPr marL="180000" indent="-180000"/>
            <a:r>
              <a:rPr lang="en-GB" b="1" dirty="0" smtClean="0"/>
              <a:t>Talk</a:t>
            </a:r>
            <a:r>
              <a:rPr lang="en-GB" dirty="0" smtClean="0"/>
              <a:t> to your Mum, Dad or someone you trust at home about how you are feeling</a:t>
            </a:r>
          </a:p>
          <a:p>
            <a:pPr marL="180000" indent="-180000"/>
            <a:endParaRPr lang="en-GB" dirty="0" smtClean="0"/>
          </a:p>
          <a:p>
            <a:pPr marL="180000" indent="-180000"/>
            <a:r>
              <a:rPr lang="en-GB" b="1" dirty="0" smtClean="0"/>
              <a:t>If you have them: </a:t>
            </a:r>
            <a:r>
              <a:rPr lang="en-GB" dirty="0" smtClean="0"/>
              <a:t/>
            </a:r>
            <a:br>
              <a:rPr lang="en-GB" dirty="0" smtClean="0"/>
            </a:br>
            <a:r>
              <a:rPr lang="en-GB" dirty="0" smtClean="0"/>
              <a:t>– Write your worry down and post it in </a:t>
            </a:r>
            <a:br>
              <a:rPr lang="en-GB" dirty="0" smtClean="0"/>
            </a:br>
            <a:r>
              <a:rPr lang="en-GB" dirty="0" smtClean="0"/>
              <a:t>the class worry box</a:t>
            </a:r>
            <a:br>
              <a:rPr lang="en-GB" dirty="0" smtClean="0"/>
            </a:br>
            <a:r>
              <a:rPr lang="en-GB" dirty="0" smtClean="0"/>
              <a:t>– Talk to a peer mediator in your school</a:t>
            </a:r>
            <a:br>
              <a:rPr lang="en-GB" dirty="0" smtClean="0"/>
            </a:br>
            <a:r>
              <a:rPr lang="en-GB" dirty="0" smtClean="0"/>
              <a:t>– Write your worry down on the worry </a:t>
            </a:r>
            <a:br>
              <a:rPr lang="en-GB" dirty="0" smtClean="0"/>
            </a:br>
            <a:r>
              <a:rPr lang="en-GB" dirty="0" smtClean="0"/>
              <a:t>wall on the school’s website</a:t>
            </a:r>
          </a:p>
          <a:p>
            <a:pPr marL="180000" indent="-180000"/>
            <a:endParaRPr lang="en-GB" dirty="0" smtClean="0"/>
          </a:p>
          <a:p>
            <a:pPr marL="180000" indent="-180000"/>
            <a:r>
              <a:rPr lang="en-GB" b="1" dirty="0" smtClean="0"/>
              <a:t>Contact:</a:t>
            </a:r>
            <a:endParaRPr lang="en-GB" dirty="0" smtClean="0"/>
          </a:p>
          <a:p>
            <a:pPr marL="180000" indent="-180000"/>
            <a:endParaRPr lang="en-GB" dirty="0" smtClean="0"/>
          </a:p>
          <a:p>
            <a:pPr marL="180000" indent="-180000"/>
            <a:r>
              <a:rPr lang="en-GB" b="1" dirty="0" smtClean="0">
                <a:solidFill>
                  <a:srgbClr val="1C74FF"/>
                </a:solidFill>
              </a:rPr>
              <a:t>www.mindmate.org.uk/</a:t>
            </a:r>
            <a:br>
              <a:rPr lang="en-GB" b="1" dirty="0" smtClean="0">
                <a:solidFill>
                  <a:srgbClr val="1C74FF"/>
                </a:solidFill>
              </a:rPr>
            </a:br>
            <a:r>
              <a:rPr lang="en-GB" b="1" dirty="0" smtClean="0">
                <a:solidFill>
                  <a:srgbClr val="1C74FF"/>
                </a:solidFill>
              </a:rPr>
              <a:t>im-a-young-person</a:t>
            </a:r>
            <a:endParaRPr lang="en-GB" b="1" dirty="0">
              <a:solidFill>
                <a:srgbClr val="1C74FF"/>
              </a:solidFill>
            </a:endParaRPr>
          </a:p>
        </p:txBody>
      </p:sp>
      <p:sp>
        <p:nvSpPr>
          <p:cNvPr id="11" name="Footer Placeholder 4"/>
          <p:cNvSpPr txBox="1">
            <a:spLocks/>
          </p:cNvSpPr>
          <p:nvPr/>
        </p:nvSpPr>
        <p:spPr>
          <a:xfrm>
            <a:off x="7784356" y="6435349"/>
            <a:ext cx="1172882" cy="277532"/>
          </a:xfrm>
          <a:prstGeom prst="rect">
            <a:avLst/>
          </a:prstGeom>
        </p:spPr>
        <p:txBody>
          <a:bodyPr/>
          <a:lstStyle>
            <a:defPPr>
              <a:defRPr lang="en-US"/>
            </a:defPPr>
            <a:lvl1pPr marL="0" algn="l" defTabSz="457200" rtl="0" eaLnBrk="1" latinLnBrk="0" hangingPunct="1">
              <a:defRPr sz="1200" b="0" i="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t>12</a:t>
            </a:r>
            <a:endParaRPr lang="en-US" dirty="0"/>
          </a:p>
        </p:txBody>
      </p:sp>
      <p:pic>
        <p:nvPicPr>
          <p:cNvPr id="12" name="Picture 4" descr="http://bell-farm.co.uk/public/images/Safeguarding/ChildLine20logo.jpg"/>
          <p:cNvPicPr>
            <a:picLocks noChangeAspect="1" noChangeArrowheads="1"/>
          </p:cNvPicPr>
          <p:nvPr/>
        </p:nvPicPr>
        <p:blipFill>
          <a:blip r:embed="rId3" cstate="print">
            <a:alphaModFix/>
            <a:duotone>
              <a:prstClr val="black"/>
              <a:schemeClr val="accent1">
                <a:lumMod val="20000"/>
                <a:lumOff val="80000"/>
                <a:tint val="45000"/>
                <a:satMod val="400000"/>
              </a:schemeClr>
            </a:duotone>
            <a:extLst>
              <a:ext uri="{28A0092B-C50C-407E-A947-70E740481C1C}">
                <a14:useLocalDpi xmlns:a14="http://schemas.microsoft.com/office/drawing/2010/main" val="0"/>
              </a:ext>
            </a:extLst>
          </a:blip>
          <a:srcRect/>
          <a:stretch>
            <a:fillRect/>
          </a:stretch>
        </p:blipFill>
        <p:spPr bwMode="auto">
          <a:xfrm>
            <a:off x="5272549" y="5112843"/>
            <a:ext cx="1896145" cy="691499"/>
          </a:xfrm>
          <a:prstGeom prst="rect">
            <a:avLst/>
          </a:prstGeom>
          <a:solidFill>
            <a:srgbClr val="E4F5FD"/>
          </a:solidFill>
          <a:extLst/>
        </p:spPr>
      </p:pic>
    </p:spTree>
    <p:extLst>
      <p:ext uri="{BB962C8B-B14F-4D97-AF65-F5344CB8AC3E}">
        <p14:creationId xmlns:p14="http://schemas.microsoft.com/office/powerpoint/2010/main" val="2897515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MindMate Lessons </a:t>
            </a:r>
            <a:endParaRPr lang="en-GB" dirty="0"/>
          </a:p>
        </p:txBody>
      </p:sp>
      <p:sp>
        <p:nvSpPr>
          <p:cNvPr id="3" name="Content Placeholder 2"/>
          <p:cNvSpPr>
            <a:spLocks noGrp="1"/>
          </p:cNvSpPr>
          <p:nvPr>
            <p:ph idx="1"/>
          </p:nvPr>
        </p:nvSpPr>
        <p:spPr/>
        <p:txBody>
          <a:bodyPr>
            <a:normAutofit lnSpcReduction="10000"/>
          </a:bodyPr>
          <a:lstStyle/>
          <a:p>
            <a:endParaRPr lang="en-GB"/>
          </a:p>
        </p:txBody>
      </p:sp>
      <p:pic>
        <p:nvPicPr>
          <p:cNvPr id="7170" name="Picture 2"/>
          <p:cNvPicPr>
            <a:picLocks noGrp="1" noChangeAspect="1" noChangeArrowheads="1"/>
          </p:cNvPicPr>
          <p:nvPr>
            <p:ph idx="13"/>
          </p:nvPr>
        </p:nvPicPr>
        <p:blipFill rotWithShape="1">
          <a:blip r:embed="rId2" cstate="print">
            <a:extLst>
              <a:ext uri="{28A0092B-C50C-407E-A947-70E740481C1C}">
                <a14:useLocalDpi xmlns:a14="http://schemas.microsoft.com/office/drawing/2010/main" val="0"/>
              </a:ext>
            </a:extLst>
          </a:blip>
          <a:srcRect l="51662"/>
          <a:stretch/>
        </p:blipFill>
        <p:spPr bwMode="auto">
          <a:xfrm>
            <a:off x="1556800" y="1340768"/>
            <a:ext cx="6030400" cy="4827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091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MindMate </a:t>
            </a:r>
            <a:endParaRPr lang="en-GB" dirty="0"/>
          </a:p>
        </p:txBody>
      </p:sp>
      <p:sp>
        <p:nvSpPr>
          <p:cNvPr id="3" name="Content Placeholder 2"/>
          <p:cNvSpPr>
            <a:spLocks noGrp="1"/>
          </p:cNvSpPr>
          <p:nvPr>
            <p:ph idx="1"/>
          </p:nvPr>
        </p:nvSpPr>
        <p:spPr>
          <a:xfrm>
            <a:off x="457199" y="1600201"/>
            <a:ext cx="5482953" cy="461682"/>
          </a:xfrm>
        </p:spPr>
        <p:txBody>
          <a:bodyPr>
            <a:normAutofit fontScale="25000" lnSpcReduction="20000"/>
          </a:bodyPr>
          <a:lstStyle/>
          <a:p>
            <a:r>
              <a:rPr lang="en-US" sz="14400" dirty="0"/>
              <a:t>MindMate </a:t>
            </a:r>
            <a:r>
              <a:rPr lang="en-US" sz="14400" dirty="0" smtClean="0"/>
              <a:t>is about:</a:t>
            </a:r>
          </a:p>
          <a:p>
            <a:endParaRPr lang="en-GB" sz="4400" dirty="0"/>
          </a:p>
        </p:txBody>
      </p:sp>
      <p:pic>
        <p:nvPicPr>
          <p:cNvPr id="7" name="Picture 6" descr="https://mindmatechampions.org.uk/wp-content/uploads/2017/04/strong-emotion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844824"/>
            <a:ext cx="3765798" cy="376579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idx="13"/>
          </p:nvPr>
        </p:nvSpPr>
        <p:spPr>
          <a:xfrm>
            <a:off x="457200" y="2078318"/>
            <a:ext cx="4474840" cy="3150881"/>
          </a:xfrm>
        </p:spPr>
        <p:txBody>
          <a:bodyPr>
            <a:normAutofit/>
          </a:bodyPr>
          <a:lstStyle/>
          <a:p>
            <a:endParaRPr lang="en-GB" dirty="0" smtClean="0"/>
          </a:p>
          <a:p>
            <a:r>
              <a:rPr lang="en-US" sz="3200" dirty="0"/>
              <a:t>how </a:t>
            </a:r>
            <a:r>
              <a:rPr lang="en-US" sz="3200" dirty="0" smtClean="0"/>
              <a:t>we feel and </a:t>
            </a:r>
            <a:endParaRPr lang="en-US" sz="3200" dirty="0" smtClean="0"/>
          </a:p>
          <a:p>
            <a:pPr indent="0">
              <a:buNone/>
            </a:pPr>
            <a:r>
              <a:rPr lang="en-US" sz="3200" dirty="0" smtClean="0"/>
              <a:t>what </a:t>
            </a:r>
            <a:r>
              <a:rPr lang="en-US" sz="3200" dirty="0"/>
              <a:t>we </a:t>
            </a:r>
            <a:r>
              <a:rPr lang="en-US" sz="3200" dirty="0" smtClean="0"/>
              <a:t>do</a:t>
            </a:r>
          </a:p>
          <a:p>
            <a:r>
              <a:rPr lang="en-US" sz="3200" dirty="0"/>
              <a:t>i</a:t>
            </a:r>
            <a:r>
              <a:rPr lang="en-US" sz="3200" dirty="0" smtClean="0"/>
              <a:t>mproving our mental health and wellbeing </a:t>
            </a:r>
            <a:endParaRPr lang="en-GB" sz="3200" dirty="0"/>
          </a:p>
        </p:txBody>
      </p:sp>
    </p:spTree>
    <p:extLst>
      <p:ext uri="{BB962C8B-B14F-4D97-AF65-F5344CB8AC3E}">
        <p14:creationId xmlns:p14="http://schemas.microsoft.com/office/powerpoint/2010/main" val="3145012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Wellbeing: Naming it</a:t>
            </a:r>
            <a:endParaRPr lang="en-GB" dirty="0"/>
          </a:p>
        </p:txBody>
      </p:sp>
      <p:sp>
        <p:nvSpPr>
          <p:cNvPr id="3" name="Content Placeholder 2"/>
          <p:cNvSpPr>
            <a:spLocks noGrp="1"/>
          </p:cNvSpPr>
          <p:nvPr>
            <p:ph idx="1"/>
          </p:nvPr>
        </p:nvSpPr>
        <p:spPr>
          <a:xfrm>
            <a:off x="457200" y="1600201"/>
            <a:ext cx="7715200" cy="676671"/>
          </a:xfrm>
        </p:spPr>
        <p:txBody>
          <a:bodyPr>
            <a:noAutofit/>
          </a:bodyPr>
          <a:lstStyle/>
          <a:p>
            <a:r>
              <a:rPr lang="en-GB" sz="2400" dirty="0" smtClean="0"/>
              <a:t>What kind of things do these words describe?</a:t>
            </a:r>
            <a:endParaRPr lang="en-GB" sz="2400" dirty="0"/>
          </a:p>
        </p:txBody>
      </p:sp>
      <p:sp>
        <p:nvSpPr>
          <p:cNvPr id="5" name="Content Placeholder 4"/>
          <p:cNvSpPr>
            <a:spLocks noGrp="1"/>
          </p:cNvSpPr>
          <p:nvPr>
            <p:ph idx="13"/>
          </p:nvPr>
        </p:nvSpPr>
        <p:spPr>
          <a:xfrm>
            <a:off x="323528" y="2119697"/>
            <a:ext cx="8291264" cy="2762622"/>
          </a:xfrm>
          <a:ln>
            <a:noFill/>
          </a:ln>
        </p:spPr>
        <p:txBody>
          <a:bodyPr anchor="ctr">
            <a:noAutofit/>
          </a:bodyPr>
          <a:lstStyle/>
          <a:p>
            <a:pPr indent="0" algn="ctr">
              <a:buNone/>
            </a:pPr>
            <a:r>
              <a:rPr lang="en-GB" sz="4000" dirty="0">
                <a:solidFill>
                  <a:srgbClr val="0070C0"/>
                </a:solidFill>
              </a:rPr>
              <a:t>h</a:t>
            </a:r>
            <a:r>
              <a:rPr lang="en-GB" sz="4000" dirty="0" smtClean="0">
                <a:solidFill>
                  <a:srgbClr val="0070C0"/>
                </a:solidFill>
              </a:rPr>
              <a:t>appy sad angry mean excited frustrated angry joyful calm comfortable </a:t>
            </a:r>
            <a:endParaRPr lang="en-GB" sz="4000" dirty="0">
              <a:solidFill>
                <a:srgbClr val="0070C0"/>
              </a:solidFill>
            </a:endParaRPr>
          </a:p>
        </p:txBody>
      </p:sp>
      <p:pic>
        <p:nvPicPr>
          <p:cNvPr id="1028" name="Picture 4" descr="C:\Users\20133913\Pictures\Self-developmen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7008" y="3717032"/>
            <a:ext cx="3356992"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622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Feelings words </a:t>
            </a:r>
            <a:endParaRPr lang="en-GB" dirty="0"/>
          </a:p>
        </p:txBody>
      </p:sp>
      <p:sp>
        <p:nvSpPr>
          <p:cNvPr id="3" name="Content Placeholder 2"/>
          <p:cNvSpPr>
            <a:spLocks noGrp="1"/>
          </p:cNvSpPr>
          <p:nvPr>
            <p:ph idx="1"/>
          </p:nvPr>
        </p:nvSpPr>
        <p:spPr>
          <a:xfrm>
            <a:off x="482090" y="1273335"/>
            <a:ext cx="4062506" cy="461682"/>
          </a:xfrm>
        </p:spPr>
        <p:txBody>
          <a:bodyPr>
            <a:normAutofit lnSpcReduction="10000"/>
          </a:bodyPr>
          <a:lstStyle/>
          <a:p>
            <a:r>
              <a:rPr lang="en-GB" dirty="0" smtClean="0"/>
              <a:t>Pair up </a:t>
            </a:r>
            <a:endParaRPr lang="en-GB" dirty="0"/>
          </a:p>
        </p:txBody>
      </p:sp>
      <p:sp>
        <p:nvSpPr>
          <p:cNvPr id="4" name="Content Placeholder 3"/>
          <p:cNvSpPr>
            <a:spLocks noGrp="1"/>
          </p:cNvSpPr>
          <p:nvPr>
            <p:ph idx="13"/>
          </p:nvPr>
        </p:nvSpPr>
        <p:spPr>
          <a:xfrm>
            <a:off x="467544" y="1772816"/>
            <a:ext cx="4474840" cy="3798953"/>
          </a:xfrm>
        </p:spPr>
        <p:txBody>
          <a:bodyPr>
            <a:noAutofit/>
          </a:bodyPr>
          <a:lstStyle/>
          <a:p>
            <a:r>
              <a:rPr lang="en-GB" sz="2400" dirty="0" smtClean="0"/>
              <a:t>Pick a word and tell the person next to you when you might feel like this</a:t>
            </a:r>
          </a:p>
          <a:p>
            <a:pPr indent="0">
              <a:buNone/>
            </a:pPr>
            <a:endParaRPr lang="en-GB" sz="2400" dirty="0" smtClean="0"/>
          </a:p>
          <a:p>
            <a:r>
              <a:rPr lang="en-GB" sz="2400" dirty="0" smtClean="0"/>
              <a:t>Decide together whether the feeling is comfortable uncomfortable </a:t>
            </a:r>
          </a:p>
          <a:p>
            <a:pPr indent="0">
              <a:buNone/>
            </a:pPr>
            <a:endParaRPr lang="en-GB" sz="2400" dirty="0" smtClean="0"/>
          </a:p>
          <a:p>
            <a:r>
              <a:rPr lang="en-GB" sz="2400" dirty="0" smtClean="0"/>
              <a:t>Now look at the other words and decide if they are comfortable or uncomfortable </a:t>
            </a:r>
            <a:endParaRPr lang="en-GB"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4356" y="1792208"/>
            <a:ext cx="1318304" cy="34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772816"/>
            <a:ext cx="1296144" cy="343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480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mental health?</a:t>
            </a:r>
            <a:endParaRPr lang="en-GB" dirty="0"/>
          </a:p>
        </p:txBody>
      </p:sp>
      <p:sp>
        <p:nvSpPr>
          <p:cNvPr id="4" name="Content Placeholder 3"/>
          <p:cNvSpPr>
            <a:spLocks noGrp="1"/>
          </p:cNvSpPr>
          <p:nvPr>
            <p:ph idx="13"/>
          </p:nvPr>
        </p:nvSpPr>
        <p:spPr>
          <a:xfrm>
            <a:off x="188192" y="1268760"/>
            <a:ext cx="4239792" cy="2762622"/>
          </a:xfrm>
        </p:spPr>
        <p:txBody>
          <a:bodyPr>
            <a:noAutofit/>
          </a:bodyPr>
          <a:lstStyle/>
          <a:p>
            <a:r>
              <a:rPr lang="en-GB" sz="1800" dirty="0" smtClean="0"/>
              <a:t>If we are mentally healthy are we happy all the time? </a:t>
            </a:r>
          </a:p>
          <a:p>
            <a:r>
              <a:rPr lang="en-GB" sz="1800" dirty="0">
                <a:solidFill>
                  <a:srgbClr val="0070C0"/>
                </a:solidFill>
              </a:rPr>
              <a:t>No sometimes we need to feel uncomfortable feelings </a:t>
            </a:r>
            <a:endParaRPr lang="en-GB" sz="1800" dirty="0" smtClean="0">
              <a:solidFill>
                <a:srgbClr val="0070C0"/>
              </a:solidFill>
            </a:endParaRPr>
          </a:p>
          <a:p>
            <a:r>
              <a:rPr lang="en-GB" sz="1800" dirty="0" smtClean="0"/>
              <a:t>What happens if our uncomfortable feelings are there all the time? </a:t>
            </a:r>
          </a:p>
          <a:p>
            <a:r>
              <a:rPr lang="en-GB" sz="1800" dirty="0" smtClean="0">
                <a:solidFill>
                  <a:srgbClr val="0070C0"/>
                </a:solidFill>
              </a:rPr>
              <a:t>This is when we could have mental health problems</a:t>
            </a:r>
          </a:p>
          <a:p>
            <a:r>
              <a:rPr lang="en-GB" sz="1800" dirty="0" smtClean="0"/>
              <a:t>How common are mental health problems?</a:t>
            </a:r>
          </a:p>
          <a:p>
            <a:r>
              <a:rPr lang="en-GB" sz="1800" dirty="0" smtClean="0">
                <a:solidFill>
                  <a:srgbClr val="0070C0"/>
                </a:solidFill>
              </a:rPr>
              <a:t>1 in 4 adults will have a mental health problem at some time in their life</a:t>
            </a:r>
          </a:p>
          <a:p>
            <a:r>
              <a:rPr lang="en-GB" sz="1800" dirty="0" smtClean="0"/>
              <a:t>Can you name any mental health problems?</a:t>
            </a:r>
          </a:p>
          <a:p>
            <a:r>
              <a:rPr lang="en-GB" sz="1800" dirty="0" smtClean="0">
                <a:solidFill>
                  <a:srgbClr val="0070C0"/>
                </a:solidFill>
              </a:rPr>
              <a:t>2 common mental health problems are depression and anxiety </a:t>
            </a:r>
            <a:endParaRPr lang="en-GB" sz="1800" dirty="0">
              <a:solidFill>
                <a:srgbClr val="0070C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8313" y="1935816"/>
            <a:ext cx="486568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81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t>What helps when someone has strong and uncomfortable feelings</a:t>
            </a:r>
            <a:r>
              <a:rPr lang="en-GB" dirty="0" smtClean="0"/>
              <a:t>? </a:t>
            </a:r>
            <a:endParaRPr lang="en-GB" dirty="0"/>
          </a:p>
        </p:txBody>
      </p:sp>
      <p:sp>
        <p:nvSpPr>
          <p:cNvPr id="3" name="Content Placeholder 2"/>
          <p:cNvSpPr>
            <a:spLocks noGrp="1"/>
          </p:cNvSpPr>
          <p:nvPr>
            <p:ph idx="1"/>
          </p:nvPr>
        </p:nvSpPr>
        <p:spPr>
          <a:xfrm>
            <a:off x="467544" y="1844824"/>
            <a:ext cx="4062506" cy="461682"/>
          </a:xfrm>
        </p:spPr>
        <p:txBody>
          <a:bodyPr>
            <a:normAutofit lnSpcReduction="10000"/>
          </a:bodyPr>
          <a:lstStyle/>
          <a:p>
            <a:r>
              <a:rPr lang="en-GB" dirty="0" smtClean="0"/>
              <a:t>Some ideas</a:t>
            </a:r>
            <a:endParaRPr lang="en-GB" dirty="0"/>
          </a:p>
        </p:txBody>
      </p:sp>
      <p:sp>
        <p:nvSpPr>
          <p:cNvPr id="4" name="Content Placeholder 3"/>
          <p:cNvSpPr>
            <a:spLocks noGrp="1"/>
          </p:cNvSpPr>
          <p:nvPr>
            <p:ph idx="13"/>
          </p:nvPr>
        </p:nvSpPr>
        <p:spPr>
          <a:xfrm>
            <a:off x="467544" y="2276872"/>
            <a:ext cx="5266928" cy="3510921"/>
          </a:xfrm>
        </p:spPr>
        <p:txBody>
          <a:bodyPr/>
          <a:lstStyle/>
          <a:p>
            <a:r>
              <a:rPr lang="en-GB" sz="2400" dirty="0" smtClean="0"/>
              <a:t>Talking to friends </a:t>
            </a:r>
          </a:p>
          <a:p>
            <a:r>
              <a:rPr lang="en-GB" sz="2400" dirty="0" smtClean="0"/>
              <a:t>Talking to an adult</a:t>
            </a:r>
          </a:p>
          <a:p>
            <a:r>
              <a:rPr lang="en-GB" sz="2400" dirty="0" smtClean="0"/>
              <a:t>Writing down how they feel</a:t>
            </a:r>
          </a:p>
          <a:p>
            <a:r>
              <a:rPr lang="en-GB" sz="2400" dirty="0" smtClean="0"/>
              <a:t>Being active </a:t>
            </a:r>
          </a:p>
          <a:p>
            <a:r>
              <a:rPr lang="en-GB" sz="2400" dirty="0"/>
              <a:t>Talking to their doctor </a:t>
            </a:r>
            <a:endParaRPr lang="en-GB" sz="2400" dirty="0" smtClean="0"/>
          </a:p>
          <a:p>
            <a:r>
              <a:rPr lang="en-GB" sz="2400" dirty="0" smtClean="0"/>
              <a:t>Remembering that </a:t>
            </a:r>
            <a:r>
              <a:rPr lang="en-GB" sz="2400" dirty="0" smtClean="0"/>
              <a:t>the feeling        will </a:t>
            </a:r>
            <a:r>
              <a:rPr lang="en-GB" sz="2400" dirty="0" smtClean="0"/>
              <a:t>pass </a:t>
            </a:r>
            <a:endParaRPr lang="en-GB" sz="2400" dirty="0"/>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597732"/>
            <a:ext cx="3662536" cy="366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011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will the lessons help?</a:t>
            </a:r>
            <a:endParaRPr lang="en-GB" dirty="0"/>
          </a:p>
        </p:txBody>
      </p:sp>
      <p:sp>
        <p:nvSpPr>
          <p:cNvPr id="4" name="Content Placeholder 3"/>
          <p:cNvSpPr>
            <a:spLocks noGrp="1"/>
          </p:cNvSpPr>
          <p:nvPr>
            <p:ph idx="13"/>
          </p:nvPr>
        </p:nvSpPr>
        <p:spPr>
          <a:xfrm>
            <a:off x="395536" y="1916832"/>
            <a:ext cx="4968552" cy="4014977"/>
          </a:xfrm>
        </p:spPr>
        <p:txBody>
          <a:bodyPr>
            <a:normAutofit/>
          </a:bodyPr>
          <a:lstStyle/>
          <a:p>
            <a:r>
              <a:rPr lang="en-GB" sz="2400" dirty="0" smtClean="0"/>
              <a:t>They will teach skills to help you look after yourself and support your friends</a:t>
            </a:r>
          </a:p>
          <a:p>
            <a:r>
              <a:rPr lang="en-GB" sz="2400" dirty="0" smtClean="0"/>
              <a:t>They will explain life changes and healthy relationships</a:t>
            </a:r>
          </a:p>
          <a:p>
            <a:r>
              <a:rPr lang="en-GB" sz="2400" dirty="0" smtClean="0"/>
              <a:t>They will help you to see what you are good and set goals </a:t>
            </a:r>
          </a:p>
          <a:p>
            <a:endParaRPr lang="en-GB" sz="24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556792"/>
            <a:ext cx="375181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466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will we do in the lessons?</a:t>
            </a:r>
            <a:endParaRPr lang="en-GB" dirty="0"/>
          </a:p>
        </p:txBody>
      </p:sp>
      <p:sp>
        <p:nvSpPr>
          <p:cNvPr id="4" name="Content Placeholder 3"/>
          <p:cNvSpPr>
            <a:spLocks noGrp="1"/>
          </p:cNvSpPr>
          <p:nvPr>
            <p:ph idx="13"/>
          </p:nvPr>
        </p:nvSpPr>
        <p:spPr>
          <a:xfrm>
            <a:off x="251520" y="1196752"/>
            <a:ext cx="5718690" cy="2762622"/>
          </a:xfrm>
        </p:spPr>
        <p:txBody>
          <a:bodyPr>
            <a:noAutofit/>
          </a:bodyPr>
          <a:lstStyle/>
          <a:p>
            <a:pPr>
              <a:lnSpc>
                <a:spcPct val="160000"/>
              </a:lnSpc>
            </a:pPr>
            <a:r>
              <a:rPr lang="en-GB" sz="2800" dirty="0" smtClean="0"/>
              <a:t>Watch videos</a:t>
            </a:r>
          </a:p>
          <a:p>
            <a:pPr>
              <a:lnSpc>
                <a:spcPct val="160000"/>
              </a:lnSpc>
            </a:pPr>
            <a:r>
              <a:rPr lang="en-GB" sz="2800" dirty="0" smtClean="0"/>
              <a:t>Talk in pairs </a:t>
            </a:r>
          </a:p>
          <a:p>
            <a:pPr>
              <a:lnSpc>
                <a:spcPct val="160000"/>
              </a:lnSpc>
            </a:pPr>
            <a:r>
              <a:rPr lang="en-GB" sz="2800" dirty="0" smtClean="0"/>
              <a:t>Learn about our feelings</a:t>
            </a:r>
          </a:p>
          <a:p>
            <a:pPr>
              <a:lnSpc>
                <a:spcPct val="160000"/>
              </a:lnSpc>
            </a:pPr>
            <a:r>
              <a:rPr lang="en-GB" sz="2800" dirty="0" smtClean="0"/>
              <a:t>Learn how to help other people </a:t>
            </a:r>
            <a:endParaRPr lang="en-GB"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212976"/>
            <a:ext cx="4211960" cy="4023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535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have a look </a:t>
            </a:r>
            <a:endParaRPr lang="en-GB" dirty="0"/>
          </a:p>
        </p:txBody>
      </p:sp>
      <p:sp>
        <p:nvSpPr>
          <p:cNvPr id="3" name="Content Placeholder 2"/>
          <p:cNvSpPr>
            <a:spLocks noGrp="1"/>
          </p:cNvSpPr>
          <p:nvPr>
            <p:ph idx="1"/>
          </p:nvPr>
        </p:nvSpPr>
        <p:spPr/>
        <p:txBody>
          <a:bodyPr>
            <a:normAutofit lnSpcReduction="10000"/>
          </a:bodyPr>
          <a:lstStyle/>
          <a:p>
            <a:endParaRPr lang="en-GB"/>
          </a:p>
        </p:txBody>
      </p:sp>
      <p:pic>
        <p:nvPicPr>
          <p:cNvPr id="5" name="C9naBPVHlHw"/>
          <p:cNvPicPr>
            <a:picLocks noRot="1" noChangeAspect="1"/>
          </p:cNvPicPr>
          <p:nvPr>
            <a:videoFile r:link="rId1"/>
          </p:nvPr>
        </p:nvPicPr>
        <p:blipFill>
          <a:blip r:embed="rId4"/>
          <a:stretch>
            <a:fillRect/>
          </a:stretch>
        </p:blipFill>
        <p:spPr>
          <a:xfrm>
            <a:off x="860000" y="1484784"/>
            <a:ext cx="7424000" cy="4176000"/>
          </a:xfrm>
          <a:prstGeom prst="rect">
            <a:avLst/>
          </a:prstGeom>
        </p:spPr>
      </p:pic>
    </p:spTree>
    <p:extLst>
      <p:ext uri="{BB962C8B-B14F-4D97-AF65-F5344CB8AC3E}">
        <p14:creationId xmlns:p14="http://schemas.microsoft.com/office/powerpoint/2010/main" val="1628345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719</Words>
  <Application>Microsoft Office PowerPoint</Application>
  <PresentationFormat>On-screen Show (4:3)</PresentationFormat>
  <Paragraphs>81</Paragraphs>
  <Slides>13</Slides>
  <Notes>7</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Theme</vt:lpstr>
      <vt:lpstr>What are MindMate Lessons KS2?  </vt:lpstr>
      <vt:lpstr>What is MindMate </vt:lpstr>
      <vt:lpstr>Wellbeing: Naming it</vt:lpstr>
      <vt:lpstr>Feelings words </vt:lpstr>
      <vt:lpstr>What is mental health?</vt:lpstr>
      <vt:lpstr>What helps when someone has strong and uncomfortable feelings? </vt:lpstr>
      <vt:lpstr>How will the lessons help?</vt:lpstr>
      <vt:lpstr>What will we do in the lessons?</vt:lpstr>
      <vt:lpstr>Let’s have a look </vt:lpstr>
      <vt:lpstr>How we will work together</vt:lpstr>
      <vt:lpstr>Taking the learning away</vt:lpstr>
      <vt:lpstr>Additional resources and help</vt:lpstr>
      <vt:lpstr>MindMate Lessons </vt:lpstr>
    </vt:vector>
  </TitlesOfParts>
  <Company>Leeds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MindMate Lessons Assembly</dc:title>
  <dc:creator>Cater, Alison</dc:creator>
  <cp:lastModifiedBy>Foster, Lauren</cp:lastModifiedBy>
  <cp:revision>17</cp:revision>
  <dcterms:created xsi:type="dcterms:W3CDTF">2017-05-13T09:25:37Z</dcterms:created>
  <dcterms:modified xsi:type="dcterms:W3CDTF">2017-08-02T12:10:32Z</dcterms:modified>
</cp:coreProperties>
</file>